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9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fr-FR" sz="4400" b="0" strike="noStrike" spc="-1">
                <a:latin typeface="Arial"/>
              </a:rPr>
              <a:t>Cliquez pour déplacer la diapo</a:t>
            </a:r>
          </a:p>
        </p:txBody>
      </p:sp>
      <p:sp>
        <p:nvSpPr>
          <p:cNvPr id="84"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85"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&lt;en-tête&gt;</a:t>
            </a:r>
          </a:p>
        </p:txBody>
      </p:sp>
      <p:sp>
        <p:nvSpPr>
          <p:cNvPr id="86"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&lt;date/heure&gt;</a:t>
            </a:r>
          </a:p>
        </p:txBody>
      </p:sp>
      <p:sp>
        <p:nvSpPr>
          <p:cNvPr id="87"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&lt;pied de page&gt;</a:t>
            </a:r>
          </a:p>
        </p:txBody>
      </p:sp>
      <p:sp>
        <p:nvSpPr>
          <p:cNvPr id="88"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9B4D4D0A-B75E-4B7D-BD88-07B71E586C1A}"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PlaceHolder 1"/>
          <p:cNvSpPr>
            <a:spLocks noGrp="1" noRot="1" noChangeAspect="1"/>
          </p:cNvSpPr>
          <p:nvPr>
            <p:ph type="sldImg"/>
          </p:nvPr>
        </p:nvSpPr>
        <p:spPr>
          <a:xfrm>
            <a:off x="685800" y="1143000"/>
            <a:ext cx="5484813" cy="3084513"/>
          </a:xfrm>
          <a:prstGeom prst="rect">
            <a:avLst/>
          </a:prstGeom>
        </p:spPr>
      </p:sp>
      <p:sp>
        <p:nvSpPr>
          <p:cNvPr id="273"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fr-FR" sz="2000" b="0" strike="noStrike" spc="-1">
              <a:latin typeface="Arial"/>
            </a:endParaRPr>
          </a:p>
        </p:txBody>
      </p:sp>
      <p:sp>
        <p:nvSpPr>
          <p:cNvPr id="274"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E58AA59-9C74-4A14-AA87-D2D0DF4444C8}" type="slidenum">
              <a:rPr lang="fr-FR" sz="1200" b="0" strike="noStrike" spc="-1">
                <a:solidFill>
                  <a:srgbClr val="000000"/>
                </a:solidFill>
                <a:latin typeface="Times New Roman"/>
              </a:rPr>
              <a:t>1</a:t>
            </a:fld>
            <a:endParaRPr lang="fr-FR"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5320" cy="3085200"/>
          </a:xfrm>
          <a:prstGeom prst="rect">
            <a:avLst/>
          </a:prstGeom>
        </p:spPr>
      </p:sp>
      <p:sp>
        <p:nvSpPr>
          <p:cNvPr id="300"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fr-FR" sz="2000" b="0" strike="noStrike" spc="-1">
              <a:latin typeface="Arial"/>
            </a:endParaRPr>
          </a:p>
        </p:txBody>
      </p:sp>
      <p:sp>
        <p:nvSpPr>
          <p:cNvPr id="301"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73B65ED-F541-44CD-BD80-2DDED9F39381}" type="slidenum">
              <a:rPr lang="fr-FR" sz="1200" b="0" strike="noStrike" spc="-1">
                <a:solidFill>
                  <a:srgbClr val="000000"/>
                </a:solidFill>
                <a:latin typeface="Times New Roman"/>
              </a:rPr>
              <a:t>20</a:t>
            </a:fld>
            <a:endParaRPr lang="fr-FR" sz="12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685800" y="1143000"/>
            <a:ext cx="5485320" cy="3085200"/>
          </a:xfrm>
          <a:prstGeom prst="rect">
            <a:avLst/>
          </a:prstGeom>
        </p:spPr>
      </p:sp>
      <p:sp>
        <p:nvSpPr>
          <p:cNvPr id="303"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fr-FR" sz="2000" b="0" strike="noStrike" spc="-1">
              <a:latin typeface="Arial"/>
            </a:endParaRPr>
          </a:p>
        </p:txBody>
      </p:sp>
      <p:sp>
        <p:nvSpPr>
          <p:cNvPr id="304"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7FFF3EE-6D44-48B3-974B-4A4F55C43238}" type="slidenum">
              <a:rPr lang="fr-FR" sz="1200" b="0" strike="noStrike" spc="-1">
                <a:solidFill>
                  <a:srgbClr val="000000"/>
                </a:solidFill>
                <a:latin typeface="Times New Roman"/>
              </a:rPr>
              <a:t>21</a:t>
            </a:fld>
            <a:endParaRPr lang="fr-FR" sz="12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PlaceHolder 1"/>
          <p:cNvSpPr>
            <a:spLocks noGrp="1" noRot="1" noChangeAspect="1"/>
          </p:cNvSpPr>
          <p:nvPr>
            <p:ph type="sldImg"/>
          </p:nvPr>
        </p:nvSpPr>
        <p:spPr>
          <a:xfrm>
            <a:off x="685800" y="1143000"/>
            <a:ext cx="5485320" cy="3085200"/>
          </a:xfrm>
          <a:prstGeom prst="rect">
            <a:avLst/>
          </a:prstGeom>
        </p:spPr>
      </p:sp>
      <p:sp>
        <p:nvSpPr>
          <p:cNvPr id="306"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fr-FR" sz="2000" b="0" strike="noStrike" spc="-1">
              <a:latin typeface="Arial"/>
            </a:endParaRPr>
          </a:p>
        </p:txBody>
      </p:sp>
      <p:sp>
        <p:nvSpPr>
          <p:cNvPr id="307"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64A75EE-9FC4-4D36-8B49-321ECADB8295}" type="slidenum">
              <a:rPr lang="fr-FR" sz="1200" b="0" strike="noStrike" spc="-1">
                <a:solidFill>
                  <a:srgbClr val="000000"/>
                </a:solidFill>
                <a:latin typeface="Times New Roman"/>
              </a:rPr>
              <a:t>22</a:t>
            </a:fld>
            <a:endParaRPr lang="fr-FR" sz="12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5320" cy="3085200"/>
          </a:xfrm>
          <a:prstGeom prst="rect">
            <a:avLst/>
          </a:prstGeom>
        </p:spPr>
      </p:sp>
      <p:sp>
        <p:nvSpPr>
          <p:cNvPr id="309"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fr-FR" sz="2000" b="0" strike="noStrike" spc="-1">
              <a:latin typeface="Arial"/>
            </a:endParaRPr>
          </a:p>
        </p:txBody>
      </p:sp>
      <p:sp>
        <p:nvSpPr>
          <p:cNvPr id="310"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CFB2B5C-073E-4045-9EEC-27A77113E2CB}" type="slidenum">
              <a:rPr lang="fr-FR" sz="1200" b="0" strike="noStrike" spc="-1">
                <a:solidFill>
                  <a:srgbClr val="000000"/>
                </a:solidFill>
                <a:latin typeface="Times New Roman"/>
              </a:rPr>
              <a:t>23</a:t>
            </a:fld>
            <a:endParaRPr lang="fr-FR" sz="12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PlaceHolder 1"/>
          <p:cNvSpPr>
            <a:spLocks noGrp="1" noRot="1" noChangeAspect="1"/>
          </p:cNvSpPr>
          <p:nvPr>
            <p:ph type="sldImg"/>
          </p:nvPr>
        </p:nvSpPr>
        <p:spPr>
          <a:xfrm>
            <a:off x="685800" y="1143000"/>
            <a:ext cx="5485320" cy="3085200"/>
          </a:xfrm>
          <a:prstGeom prst="rect">
            <a:avLst/>
          </a:prstGeom>
        </p:spPr>
      </p:sp>
      <p:sp>
        <p:nvSpPr>
          <p:cNvPr id="312"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fr-FR" sz="2000" b="0" strike="noStrike" spc="-1">
              <a:latin typeface="Arial"/>
            </a:endParaRPr>
          </a:p>
        </p:txBody>
      </p:sp>
      <p:sp>
        <p:nvSpPr>
          <p:cNvPr id="313"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85D17B9-4180-4EC6-9BC5-8083A5CA7570}" type="slidenum">
              <a:rPr lang="fr-FR" sz="1200" b="0" strike="noStrike" spc="-1">
                <a:solidFill>
                  <a:srgbClr val="000000"/>
                </a:solidFill>
                <a:latin typeface="Times New Roman"/>
              </a:rPr>
              <a:t>24</a:t>
            </a:fld>
            <a:endParaRPr lang="fr-FR" sz="12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PlaceHolder 1"/>
          <p:cNvSpPr>
            <a:spLocks noGrp="1" noRot="1" noChangeAspect="1"/>
          </p:cNvSpPr>
          <p:nvPr>
            <p:ph type="sldImg"/>
          </p:nvPr>
        </p:nvSpPr>
        <p:spPr>
          <a:xfrm>
            <a:off x="685800" y="1143000"/>
            <a:ext cx="5485320" cy="3085200"/>
          </a:xfrm>
          <a:prstGeom prst="rect">
            <a:avLst/>
          </a:prstGeom>
        </p:spPr>
      </p:sp>
      <p:sp>
        <p:nvSpPr>
          <p:cNvPr id="315"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fr-FR" sz="2000" b="0" strike="noStrike" spc="-1">
              <a:latin typeface="Arial"/>
            </a:endParaRPr>
          </a:p>
        </p:txBody>
      </p:sp>
      <p:sp>
        <p:nvSpPr>
          <p:cNvPr id="316"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059FC8C-2957-4AF9-B8AF-2411E1614103}" type="slidenum">
              <a:rPr lang="fr-FR" sz="1200" b="0" strike="noStrike" spc="-1">
                <a:solidFill>
                  <a:srgbClr val="000000"/>
                </a:solidFill>
                <a:latin typeface="Times New Roman"/>
              </a:rPr>
              <a:t>25</a:t>
            </a:fld>
            <a:endParaRPr lang="fr-FR" sz="12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5320" cy="3085200"/>
          </a:xfrm>
          <a:prstGeom prst="rect">
            <a:avLst/>
          </a:prstGeom>
        </p:spPr>
      </p:sp>
      <p:sp>
        <p:nvSpPr>
          <p:cNvPr id="318"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fr-FR" sz="2000" b="0" strike="noStrike" spc="-1">
              <a:latin typeface="Arial"/>
            </a:endParaRPr>
          </a:p>
        </p:txBody>
      </p:sp>
      <p:sp>
        <p:nvSpPr>
          <p:cNvPr id="319"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E4D9FA9-0762-49E2-B5A1-AEC391BC55B4}" type="slidenum">
              <a:rPr lang="fr-FR" sz="1200" b="0" strike="noStrike" spc="-1">
                <a:solidFill>
                  <a:srgbClr val="000000"/>
                </a:solidFill>
                <a:latin typeface="Times New Roman"/>
              </a:rPr>
              <a:t>26</a:t>
            </a:fld>
            <a:endParaRPr lang="fr-FR" sz="120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5320" cy="3085200"/>
          </a:xfrm>
          <a:prstGeom prst="rect">
            <a:avLst/>
          </a:prstGeom>
        </p:spPr>
      </p:sp>
      <p:sp>
        <p:nvSpPr>
          <p:cNvPr id="321"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fr-FR" sz="2000" b="0" strike="noStrike" spc="-1">
              <a:latin typeface="Arial"/>
            </a:endParaRPr>
          </a:p>
        </p:txBody>
      </p:sp>
      <p:sp>
        <p:nvSpPr>
          <p:cNvPr id="322"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3D43B04-E7B2-4558-AE20-3D6DE2D8D245}" type="slidenum">
              <a:rPr lang="fr-FR" sz="1200" b="0" strike="noStrike" spc="-1">
                <a:solidFill>
                  <a:srgbClr val="000000"/>
                </a:solidFill>
                <a:latin typeface="Times New Roman"/>
              </a:rPr>
              <a:t>27</a:t>
            </a:fld>
            <a:endParaRPr lang="fr-FR" sz="1200" b="0" strike="noStrike" spc="-1">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PlaceHolder 1"/>
          <p:cNvSpPr>
            <a:spLocks noGrp="1" noRot="1" noChangeAspect="1"/>
          </p:cNvSpPr>
          <p:nvPr>
            <p:ph type="sldImg"/>
          </p:nvPr>
        </p:nvSpPr>
        <p:spPr>
          <a:xfrm>
            <a:off x="685800" y="1143000"/>
            <a:ext cx="5485320" cy="3085200"/>
          </a:xfrm>
          <a:prstGeom prst="rect">
            <a:avLst/>
          </a:prstGeom>
        </p:spPr>
      </p:sp>
      <p:sp>
        <p:nvSpPr>
          <p:cNvPr id="324"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fr-FR" sz="2000" b="0" strike="noStrike" spc="-1">
              <a:latin typeface="Arial"/>
            </a:endParaRPr>
          </a:p>
        </p:txBody>
      </p:sp>
      <p:sp>
        <p:nvSpPr>
          <p:cNvPr id="325"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DAC3A72-6C1D-459F-B7F5-8DBBD70A10F3}" type="slidenum">
              <a:rPr lang="fr-FR" sz="1200" b="0" strike="noStrike" spc="-1">
                <a:solidFill>
                  <a:srgbClr val="000000"/>
                </a:solidFill>
                <a:latin typeface="Times New Roman"/>
              </a:rPr>
              <a:t>28</a:t>
            </a:fld>
            <a:endParaRPr lang="fr-FR" sz="1200" b="0" strike="noStrike" spc="-1">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noRot="1" noChangeAspect="1"/>
          </p:cNvSpPr>
          <p:nvPr>
            <p:ph type="sldImg"/>
          </p:nvPr>
        </p:nvSpPr>
        <p:spPr>
          <a:xfrm>
            <a:off x="685800" y="1143000"/>
            <a:ext cx="5485320" cy="3085200"/>
          </a:xfrm>
          <a:prstGeom prst="rect">
            <a:avLst/>
          </a:prstGeom>
        </p:spPr>
      </p:sp>
      <p:sp>
        <p:nvSpPr>
          <p:cNvPr id="327"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fr-FR" sz="2000" b="0" strike="noStrike" spc="-1">
              <a:latin typeface="Arial"/>
            </a:endParaRPr>
          </a:p>
        </p:txBody>
      </p:sp>
      <p:sp>
        <p:nvSpPr>
          <p:cNvPr id="328"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35C2A76-D5CE-4A6A-B822-47DE3C0047DB}" type="slidenum">
              <a:rPr lang="fr-FR" sz="1200" b="0" strike="noStrike" spc="-1">
                <a:solidFill>
                  <a:srgbClr val="000000"/>
                </a:solidFill>
                <a:latin typeface="Times New Roman"/>
              </a:rPr>
              <a:t>29</a:t>
            </a:fld>
            <a:endParaRPr lang="fr-FR"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685800" y="1143000"/>
            <a:ext cx="5485320" cy="3085200"/>
          </a:xfrm>
          <a:prstGeom prst="rect">
            <a:avLst/>
          </a:prstGeom>
        </p:spPr>
      </p:sp>
      <p:sp>
        <p:nvSpPr>
          <p:cNvPr id="276"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fr-FR" sz="2000" b="0" strike="noStrike" spc="-1">
              <a:latin typeface="Arial"/>
            </a:endParaRPr>
          </a:p>
        </p:txBody>
      </p:sp>
      <p:sp>
        <p:nvSpPr>
          <p:cNvPr id="277"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7CEB5F8-00A4-4D3B-8290-C226BCC45871}" type="slidenum">
              <a:rPr lang="fr-FR" sz="1200" b="0" strike="noStrike" spc="-1">
                <a:solidFill>
                  <a:srgbClr val="000000"/>
                </a:solidFill>
                <a:latin typeface="Times New Roman"/>
              </a:rPr>
              <a:t>3</a:t>
            </a:fld>
            <a:endParaRPr lang="fr-FR" sz="1200" b="0" strike="noStrike" spc="-1">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PlaceHolder 1"/>
          <p:cNvSpPr>
            <a:spLocks noGrp="1" noRot="1" noChangeAspect="1"/>
          </p:cNvSpPr>
          <p:nvPr>
            <p:ph type="sldImg"/>
          </p:nvPr>
        </p:nvSpPr>
        <p:spPr>
          <a:xfrm>
            <a:off x="685800" y="1143000"/>
            <a:ext cx="5485320" cy="3085200"/>
          </a:xfrm>
          <a:prstGeom prst="rect">
            <a:avLst/>
          </a:prstGeom>
        </p:spPr>
      </p:sp>
      <p:sp>
        <p:nvSpPr>
          <p:cNvPr id="330"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fr-FR" sz="2000" b="0" strike="noStrike" spc="-1">
              <a:latin typeface="Arial"/>
            </a:endParaRPr>
          </a:p>
        </p:txBody>
      </p:sp>
      <p:sp>
        <p:nvSpPr>
          <p:cNvPr id="331"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D20D615-BA34-4070-909F-F20723C1A24E}" type="slidenum">
              <a:rPr lang="fr-FR" sz="1200" b="0" strike="noStrike" spc="-1">
                <a:solidFill>
                  <a:srgbClr val="000000"/>
                </a:solidFill>
                <a:latin typeface="Times New Roman"/>
              </a:rPr>
              <a:t>30</a:t>
            </a:fld>
            <a:endParaRPr lang="fr-FR"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PlaceHolder 1"/>
          <p:cNvSpPr>
            <a:spLocks noGrp="1" noRot="1" noChangeAspect="1"/>
          </p:cNvSpPr>
          <p:nvPr>
            <p:ph type="sldImg"/>
          </p:nvPr>
        </p:nvSpPr>
        <p:spPr>
          <a:xfrm>
            <a:off x="685800" y="1143000"/>
            <a:ext cx="5484813" cy="3084513"/>
          </a:xfrm>
          <a:prstGeom prst="rect">
            <a:avLst/>
          </a:prstGeom>
        </p:spPr>
      </p:sp>
      <p:sp>
        <p:nvSpPr>
          <p:cNvPr id="279"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fr-FR" sz="2000" b="0" strike="noStrike" spc="-1">
              <a:latin typeface="Arial"/>
            </a:endParaRPr>
          </a:p>
        </p:txBody>
      </p:sp>
      <p:sp>
        <p:nvSpPr>
          <p:cNvPr id="280"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D56A3C4-C9BB-471D-B293-E0FDB23B7138}" type="slidenum">
              <a:rPr lang="fr-FR" sz="1200" b="0" strike="noStrike" spc="-1">
                <a:solidFill>
                  <a:srgbClr val="000000"/>
                </a:solidFill>
                <a:latin typeface="Times New Roman"/>
              </a:rPr>
              <a:t>4</a:t>
            </a:fld>
            <a:endParaRPr lang="fr-FR"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PlaceHolder 1"/>
          <p:cNvSpPr>
            <a:spLocks noGrp="1" noRot="1" noChangeAspect="1"/>
          </p:cNvSpPr>
          <p:nvPr>
            <p:ph type="sldImg"/>
          </p:nvPr>
        </p:nvSpPr>
        <p:spPr>
          <a:xfrm>
            <a:off x="685800" y="1143000"/>
            <a:ext cx="5485320" cy="3085200"/>
          </a:xfrm>
          <a:prstGeom prst="rect">
            <a:avLst/>
          </a:prstGeom>
        </p:spPr>
      </p:sp>
      <p:sp>
        <p:nvSpPr>
          <p:cNvPr id="282"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fr-FR" sz="2000" b="0" strike="noStrike" spc="-1">
              <a:latin typeface="Arial"/>
            </a:endParaRPr>
          </a:p>
        </p:txBody>
      </p:sp>
      <p:sp>
        <p:nvSpPr>
          <p:cNvPr id="283"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59CF2E7-1145-45EA-B531-F9958656B8B2}" type="slidenum">
              <a:rPr lang="fr-FR" sz="1200" b="0" strike="noStrike" spc="-1">
                <a:solidFill>
                  <a:srgbClr val="000000"/>
                </a:solidFill>
                <a:latin typeface="Times New Roman"/>
              </a:rPr>
              <a:t>7</a:t>
            </a:fld>
            <a:endParaRPr lang="fr-FR"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5320" cy="3085200"/>
          </a:xfrm>
          <a:prstGeom prst="rect">
            <a:avLst/>
          </a:prstGeom>
        </p:spPr>
      </p:sp>
      <p:sp>
        <p:nvSpPr>
          <p:cNvPr id="285"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fr-FR" sz="2000" b="0" strike="noStrike" spc="-1">
              <a:latin typeface="Arial"/>
            </a:endParaRPr>
          </a:p>
        </p:txBody>
      </p:sp>
      <p:sp>
        <p:nvSpPr>
          <p:cNvPr id="286"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CFC99EF-D96A-49AA-B10B-7EDA68E267F9}" type="slidenum">
              <a:rPr lang="fr-FR" sz="1200" b="0" strike="noStrike" spc="-1">
                <a:solidFill>
                  <a:srgbClr val="000000"/>
                </a:solidFill>
                <a:latin typeface="Times New Roman"/>
              </a:rPr>
              <a:t>10</a:t>
            </a:fld>
            <a:endParaRPr lang="fr-FR"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4813" cy="3084513"/>
          </a:xfrm>
          <a:prstGeom prst="rect">
            <a:avLst/>
          </a:prstGeom>
        </p:spPr>
      </p:sp>
      <p:sp>
        <p:nvSpPr>
          <p:cNvPr id="288"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fr-FR" sz="2000" b="0" strike="noStrike" spc="-1">
              <a:latin typeface="Arial"/>
            </a:endParaRPr>
          </a:p>
        </p:txBody>
      </p:sp>
      <p:sp>
        <p:nvSpPr>
          <p:cNvPr id="289"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D6B673B-B9B9-4CF5-8008-DDB2DF91D36D}" type="slidenum">
              <a:rPr lang="fr-FR" sz="1200" b="0" strike="noStrike" spc="-1">
                <a:solidFill>
                  <a:srgbClr val="000000"/>
                </a:solidFill>
                <a:latin typeface="Times New Roman"/>
              </a:rPr>
              <a:t>12</a:t>
            </a:fld>
            <a:endParaRPr lang="fr-FR"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PlaceHolder 1"/>
          <p:cNvSpPr>
            <a:spLocks noGrp="1" noRot="1" noChangeAspect="1"/>
          </p:cNvSpPr>
          <p:nvPr>
            <p:ph type="sldImg"/>
          </p:nvPr>
        </p:nvSpPr>
        <p:spPr>
          <a:xfrm>
            <a:off x="685800" y="1143000"/>
            <a:ext cx="5485320" cy="3085200"/>
          </a:xfrm>
          <a:prstGeom prst="rect">
            <a:avLst/>
          </a:prstGeom>
        </p:spPr>
      </p:sp>
      <p:sp>
        <p:nvSpPr>
          <p:cNvPr id="291"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fr-FR" sz="2000" b="0" strike="noStrike" spc="-1">
              <a:latin typeface="Arial"/>
            </a:endParaRPr>
          </a:p>
        </p:txBody>
      </p:sp>
      <p:sp>
        <p:nvSpPr>
          <p:cNvPr id="292"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C71102C-DD00-452F-8259-33F234E57FCC}" type="slidenum">
              <a:rPr lang="fr-FR" sz="1200" b="0" strike="noStrike" spc="-1">
                <a:solidFill>
                  <a:srgbClr val="000000"/>
                </a:solidFill>
                <a:latin typeface="Times New Roman"/>
              </a:rPr>
              <a:t>17</a:t>
            </a:fld>
            <a:endParaRPr lang="fr-FR" sz="12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noRot="1" noChangeAspect="1"/>
          </p:cNvSpPr>
          <p:nvPr>
            <p:ph type="sldImg"/>
          </p:nvPr>
        </p:nvSpPr>
        <p:spPr>
          <a:xfrm>
            <a:off x="685800" y="1143000"/>
            <a:ext cx="5485320" cy="3085200"/>
          </a:xfrm>
          <a:prstGeom prst="rect">
            <a:avLst/>
          </a:prstGeom>
        </p:spPr>
      </p:sp>
      <p:sp>
        <p:nvSpPr>
          <p:cNvPr id="294"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fr-FR" sz="2000" b="0" strike="noStrike" spc="-1">
              <a:latin typeface="Arial"/>
            </a:endParaRPr>
          </a:p>
        </p:txBody>
      </p:sp>
      <p:sp>
        <p:nvSpPr>
          <p:cNvPr id="295"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A8CF9C2-F18D-46B7-85F7-5C83028CD221}" type="slidenum">
              <a:rPr lang="fr-FR" sz="1200" b="0" strike="noStrike" spc="-1">
                <a:solidFill>
                  <a:srgbClr val="000000"/>
                </a:solidFill>
                <a:latin typeface="Times New Roman"/>
              </a:rPr>
              <a:t>18</a:t>
            </a:fld>
            <a:endParaRPr lang="fr-FR"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PlaceHolder 1"/>
          <p:cNvSpPr>
            <a:spLocks noGrp="1" noRot="1" noChangeAspect="1"/>
          </p:cNvSpPr>
          <p:nvPr>
            <p:ph type="sldImg"/>
          </p:nvPr>
        </p:nvSpPr>
        <p:spPr>
          <a:xfrm>
            <a:off x="685800" y="1143000"/>
            <a:ext cx="5485320" cy="3085200"/>
          </a:xfrm>
          <a:prstGeom prst="rect">
            <a:avLst/>
          </a:prstGeom>
        </p:spPr>
      </p:sp>
      <p:sp>
        <p:nvSpPr>
          <p:cNvPr id="297"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fr-FR" sz="2000" b="0" strike="noStrike" spc="-1">
              <a:latin typeface="Arial"/>
            </a:endParaRPr>
          </a:p>
        </p:txBody>
      </p:sp>
      <p:sp>
        <p:nvSpPr>
          <p:cNvPr id="298"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8B2D9C8-99C3-4B13-994F-4D1B967A83AA}" type="slidenum">
              <a:rPr lang="fr-FR" sz="1200" b="0" strike="noStrike" spc="-1">
                <a:solidFill>
                  <a:srgbClr val="000000"/>
                </a:solidFill>
                <a:latin typeface="Times New Roman"/>
              </a:rPr>
              <a:t>19</a:t>
            </a:fld>
            <a:endParaRPr lang="fr-FR"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2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2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3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3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3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3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3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3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3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3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4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4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48"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5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5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5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5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5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7"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6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6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6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6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6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7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7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7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7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7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7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7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8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8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8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1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2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fr-FR" sz="4400" b="0" strike="noStrike" spc="-1">
              <a:latin typeface="Arial"/>
            </a:endParaRPr>
          </a:p>
        </p:txBody>
      </p:sp>
      <p:sp>
        <p:nvSpPr>
          <p:cNvPr id="2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Immagine 8"/>
          <p:cNvPicPr/>
          <p:nvPr/>
        </p:nvPicPr>
        <p:blipFill>
          <a:blip r:embed="rId14" cstate="screen">
            <a:extLst>
              <a:ext uri="{28A0092B-C50C-407E-A947-70E740481C1C}">
                <a14:useLocalDpi xmlns:a14="http://schemas.microsoft.com/office/drawing/2010/main"/>
              </a:ext>
            </a:extLst>
          </a:blip>
          <a:stretch/>
        </p:blipFill>
        <p:spPr>
          <a:xfrm>
            <a:off x="0" y="0"/>
            <a:ext cx="12191040" cy="6856920"/>
          </a:xfrm>
          <a:prstGeom prst="rect">
            <a:avLst/>
          </a:prstGeom>
          <a:ln>
            <a:noFill/>
          </a:ln>
        </p:spPr>
      </p:pic>
      <p:sp>
        <p:nvSpPr>
          <p:cNvPr id="7" name="Line 1"/>
          <p:cNvSpPr/>
          <p:nvPr/>
        </p:nvSpPr>
        <p:spPr>
          <a:xfrm flipV="1">
            <a:off x="193320" y="286560"/>
            <a:ext cx="402840" cy="363600"/>
          </a:xfrm>
          <a:prstGeom prst="line">
            <a:avLst/>
          </a:prstGeom>
          <a:ln w="82440">
            <a:solidFill>
              <a:srgbClr val="C7D64F"/>
            </a:solidFill>
            <a:round/>
          </a:ln>
        </p:spPr>
        <p:style>
          <a:lnRef idx="1">
            <a:schemeClr val="accent1"/>
          </a:lnRef>
          <a:fillRef idx="0">
            <a:schemeClr val="accent1"/>
          </a:fillRef>
          <a:effectRef idx="0">
            <a:schemeClr val="accent1"/>
          </a:effectRef>
          <a:fontRef idx="minor"/>
        </p:style>
      </p:sp>
      <p:sp>
        <p:nvSpPr>
          <p:cNvPr id="2" name="Line 2"/>
          <p:cNvSpPr/>
          <p:nvPr/>
        </p:nvSpPr>
        <p:spPr>
          <a:xfrm>
            <a:off x="524160" y="1062000"/>
            <a:ext cx="11376360" cy="360"/>
          </a:xfrm>
          <a:prstGeom prst="line">
            <a:avLst/>
          </a:prstGeom>
          <a:ln>
            <a:solidFill>
              <a:srgbClr val="929292"/>
            </a:solidFill>
            <a:round/>
          </a:ln>
        </p:spPr>
        <p:style>
          <a:lnRef idx="1">
            <a:schemeClr val="accent3"/>
          </a:lnRef>
          <a:fillRef idx="0">
            <a:schemeClr val="accent3"/>
          </a:fillRef>
          <a:effectRef idx="0">
            <a:schemeClr val="accent3"/>
          </a:effectRef>
          <a:fontRef idx="minor"/>
        </p:style>
      </p:sp>
      <p:sp>
        <p:nvSpPr>
          <p:cNvPr id="3" name="CustomShape 3"/>
          <p:cNvSpPr/>
          <p:nvPr/>
        </p:nvSpPr>
        <p:spPr>
          <a:xfrm>
            <a:off x="0" y="0"/>
            <a:ext cx="12191040" cy="685692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p:style>
      </p:sp>
      <p:sp>
        <p:nvSpPr>
          <p:cNvPr id="4" name="PlaceHolder 4"/>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5"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2" name="Immagine 8"/>
          <p:cNvPicPr/>
          <p:nvPr/>
        </p:nvPicPr>
        <p:blipFill>
          <a:blip r:embed="rId14" cstate="screen">
            <a:extLst>
              <a:ext uri="{28A0092B-C50C-407E-A947-70E740481C1C}">
                <a14:useLocalDpi xmlns:a14="http://schemas.microsoft.com/office/drawing/2010/main"/>
              </a:ext>
            </a:extLst>
          </a:blip>
          <a:stretch/>
        </p:blipFill>
        <p:spPr>
          <a:xfrm>
            <a:off x="0" y="0"/>
            <a:ext cx="12191040" cy="6856920"/>
          </a:xfrm>
          <a:prstGeom prst="rect">
            <a:avLst/>
          </a:prstGeom>
          <a:ln>
            <a:noFill/>
          </a:ln>
        </p:spPr>
      </p:pic>
      <p:sp>
        <p:nvSpPr>
          <p:cNvPr id="43" name="Line 1"/>
          <p:cNvSpPr/>
          <p:nvPr/>
        </p:nvSpPr>
        <p:spPr>
          <a:xfrm flipV="1">
            <a:off x="193320" y="286560"/>
            <a:ext cx="402840" cy="363600"/>
          </a:xfrm>
          <a:prstGeom prst="line">
            <a:avLst/>
          </a:prstGeom>
          <a:ln w="82440">
            <a:solidFill>
              <a:srgbClr val="C7D64F"/>
            </a:solidFill>
            <a:round/>
          </a:ln>
        </p:spPr>
        <p:style>
          <a:lnRef idx="1">
            <a:schemeClr val="accent1"/>
          </a:lnRef>
          <a:fillRef idx="0">
            <a:schemeClr val="accent1"/>
          </a:fillRef>
          <a:effectRef idx="0">
            <a:schemeClr val="accent1"/>
          </a:effectRef>
          <a:fontRef idx="minor"/>
        </p:style>
      </p:sp>
      <p:sp>
        <p:nvSpPr>
          <p:cNvPr id="44" name="Line 2"/>
          <p:cNvSpPr/>
          <p:nvPr/>
        </p:nvSpPr>
        <p:spPr>
          <a:xfrm>
            <a:off x="524160" y="1062000"/>
            <a:ext cx="11376360" cy="360"/>
          </a:xfrm>
          <a:prstGeom prst="line">
            <a:avLst/>
          </a:prstGeom>
          <a:ln>
            <a:solidFill>
              <a:srgbClr val="929292"/>
            </a:solidFill>
            <a:round/>
          </a:ln>
        </p:spPr>
        <p:style>
          <a:lnRef idx="1">
            <a:schemeClr val="accent3"/>
          </a:lnRef>
          <a:fillRef idx="0">
            <a:schemeClr val="accent3"/>
          </a:fillRef>
          <a:effectRef idx="0">
            <a:schemeClr val="accent3"/>
          </a:effectRef>
          <a:fontRef idx="minor"/>
        </p:style>
      </p:sp>
      <p:sp>
        <p:nvSpPr>
          <p:cNvPr id="45" name="PlaceHolder 3"/>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46"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unspokin.com/blogs/unspokin-movement/orphaned-bicycles"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016/j.jclepro.2023.136368"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doi.org/10.1177/0308518X19896800"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magine 3"/>
          <p:cNvPicPr/>
          <p:nvPr/>
        </p:nvPicPr>
        <p:blipFill>
          <a:blip r:embed="rId3" cstate="screen">
            <a:extLst>
              <a:ext uri="{28A0092B-C50C-407E-A947-70E740481C1C}">
                <a14:useLocalDpi xmlns:a14="http://schemas.microsoft.com/office/drawing/2010/main"/>
              </a:ext>
            </a:extLst>
          </a:blip>
          <a:srcRect/>
          <a:stretch/>
        </p:blipFill>
        <p:spPr>
          <a:xfrm>
            <a:off x="0" y="325800"/>
            <a:ext cx="12191040" cy="6856920"/>
          </a:xfrm>
          <a:prstGeom prst="rect">
            <a:avLst/>
          </a:prstGeom>
          <a:ln>
            <a:noFill/>
          </a:ln>
        </p:spPr>
      </p:pic>
      <p:sp>
        <p:nvSpPr>
          <p:cNvPr id="90" name="CustomShape 1"/>
          <p:cNvSpPr/>
          <p:nvPr/>
        </p:nvSpPr>
        <p:spPr>
          <a:xfrm>
            <a:off x="0" y="5208120"/>
            <a:ext cx="12191040" cy="74088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91" name="CustomShape 2"/>
          <p:cNvSpPr/>
          <p:nvPr/>
        </p:nvSpPr>
        <p:spPr>
          <a:xfrm>
            <a:off x="0" y="5252760"/>
            <a:ext cx="6344239" cy="60704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ts val="4000"/>
              </a:lnSpc>
            </a:pPr>
            <a:r>
              <a:rPr lang="fr-FR" sz="4000" b="1" strike="noStrike" spc="-1" dirty="0">
                <a:solidFill>
                  <a:srgbClr val="009CB3"/>
                </a:solidFill>
                <a:latin typeface="Calibri Light"/>
                <a:ea typeface="GothamMedium"/>
              </a:rPr>
              <a:t>Vélo durable et circulaire</a:t>
            </a:r>
            <a:endParaRPr lang="fr-FR" sz="4000" b="0" strike="noStrike" spc="-1" dirty="0">
              <a:latin typeface="Arial"/>
            </a:endParaRPr>
          </a:p>
        </p:txBody>
      </p:sp>
      <p:pic>
        <p:nvPicPr>
          <p:cNvPr id="92" name="Immagine 2"/>
          <p:cNvPicPr/>
          <p:nvPr/>
        </p:nvPicPr>
        <p:blipFill>
          <a:blip r:embed="rId4" cstate="screen">
            <a:extLst>
              <a:ext uri="{28A0092B-C50C-407E-A947-70E740481C1C}">
                <a14:useLocalDpi xmlns:a14="http://schemas.microsoft.com/office/drawing/2010/main"/>
              </a:ext>
            </a:extLst>
          </a:blip>
          <a:stretch/>
        </p:blipFill>
        <p:spPr>
          <a:xfrm>
            <a:off x="7207200" y="5401080"/>
            <a:ext cx="4787280" cy="354960"/>
          </a:xfrm>
          <a:prstGeom prst="rect">
            <a:avLst/>
          </a:prstGeom>
          <a:ln>
            <a:noFill/>
          </a:ln>
        </p:spPr>
      </p:pic>
      <p:sp>
        <p:nvSpPr>
          <p:cNvPr id="93" name="CustomShape 3"/>
          <p:cNvSpPr/>
          <p:nvPr/>
        </p:nvSpPr>
        <p:spPr>
          <a:xfrm>
            <a:off x="6844680" y="6299280"/>
            <a:ext cx="4111560" cy="52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90000"/>
              </a:lnSpc>
            </a:pPr>
            <a:r>
              <a:rPr lang="fr-FR" sz="3200" b="1" strike="noStrike" spc="-1">
                <a:solidFill>
                  <a:srgbClr val="FFFFFF"/>
                </a:solidFill>
                <a:latin typeface="Calibri"/>
                <a:ea typeface="GothamLight"/>
              </a:rPr>
              <a:t>IBIS Consortium</a:t>
            </a:r>
            <a:endParaRPr lang="fr-FR" sz="3200" b="0" strike="noStrike" spc="-1">
              <a:latin typeface="Arial"/>
            </a:endParaRPr>
          </a:p>
        </p:txBody>
      </p:sp>
      <p:sp>
        <p:nvSpPr>
          <p:cNvPr id="94" name="CustomShape 4"/>
          <p:cNvSpPr/>
          <p:nvPr/>
        </p:nvSpPr>
        <p:spPr>
          <a:xfrm>
            <a:off x="3456000" y="4392000"/>
            <a:ext cx="9155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fr-FR" sz="4000" b="1" strike="noStrike" spc="-1">
                <a:solidFill>
                  <a:srgbClr val="FFFFFF"/>
                </a:solidFill>
                <a:latin typeface="Calibri"/>
                <a:ea typeface="GothamLight"/>
              </a:rPr>
              <a:t>«Re-Cycling» Module de formation</a:t>
            </a:r>
            <a:endParaRPr lang="fr-FR" sz="4000" b="0" strike="noStrike" spc="-1">
              <a:latin typeface="Arial"/>
            </a:endParaRPr>
          </a:p>
        </p:txBody>
      </p:sp>
      <p:pic>
        <p:nvPicPr>
          <p:cNvPr id="95" name="Immagine 7"/>
          <p:cNvPicPr/>
          <p:nvPr/>
        </p:nvPicPr>
        <p:blipFill>
          <a:blip r:embed="rId5" cstate="screen">
            <a:extLst>
              <a:ext uri="{28A0092B-C50C-407E-A947-70E740481C1C}">
                <a14:useLocalDpi xmlns:a14="http://schemas.microsoft.com/office/drawing/2010/main"/>
              </a:ext>
            </a:extLst>
          </a:blip>
          <a:stretch/>
        </p:blipFill>
        <p:spPr>
          <a:xfrm>
            <a:off x="11177280" y="6064560"/>
            <a:ext cx="934560" cy="9345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 name="CustomShape 1"/>
          <p:cNvSpPr/>
          <p:nvPr/>
        </p:nvSpPr>
        <p:spPr>
          <a:xfrm>
            <a:off x="0" y="0"/>
            <a:ext cx="1218780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156" name="CustomShape 2"/>
          <p:cNvSpPr/>
          <p:nvPr/>
        </p:nvSpPr>
        <p:spPr>
          <a:xfrm>
            <a:off x="6155640" y="143640"/>
            <a:ext cx="5833800" cy="132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4000" b="1" strike="noStrike" spc="-1">
                <a:solidFill>
                  <a:srgbClr val="009CB3"/>
                </a:solidFill>
                <a:latin typeface="Calibri Light"/>
                <a:ea typeface="DejaVu Sans"/>
              </a:rPr>
              <a:t>Aucun composant standard </a:t>
            </a:r>
            <a:endParaRPr lang="fr-FR" sz="4000" b="0" strike="noStrike" spc="-1">
              <a:latin typeface="Arial"/>
            </a:endParaRPr>
          </a:p>
        </p:txBody>
      </p:sp>
      <p:pic>
        <p:nvPicPr>
          <p:cNvPr id="157" name="Immagine 1"/>
          <p:cNvPicPr/>
          <p:nvPr/>
        </p:nvPicPr>
        <p:blipFill>
          <a:blip r:embed="rId3" cstate="screen">
            <a:extLst>
              <a:ext uri="{28A0092B-C50C-407E-A947-70E740481C1C}">
                <a14:useLocalDpi xmlns:a14="http://schemas.microsoft.com/office/drawing/2010/main"/>
              </a:ext>
            </a:extLst>
          </a:blip>
          <a:stretch/>
        </p:blipFill>
        <p:spPr>
          <a:xfrm>
            <a:off x="698400" y="1794600"/>
            <a:ext cx="4554720" cy="340560"/>
          </a:xfrm>
          <a:prstGeom prst="rect">
            <a:avLst/>
          </a:prstGeom>
          <a:ln>
            <a:noFill/>
          </a:ln>
        </p:spPr>
      </p:pic>
      <p:sp>
        <p:nvSpPr>
          <p:cNvPr id="158" name="CustomShape 3"/>
          <p:cNvSpPr/>
          <p:nvPr/>
        </p:nvSpPr>
        <p:spPr>
          <a:xfrm flipH="1">
            <a:off x="-720" y="5486400"/>
            <a:ext cx="2671920" cy="1370520"/>
          </a:xfrm>
          <a:custGeom>
            <a:avLst/>
            <a:gdLst/>
            <a:ahLst/>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pic>
        <p:nvPicPr>
          <p:cNvPr id="159" name="Immagine 3"/>
          <p:cNvPicPr/>
          <p:nvPr/>
        </p:nvPicPr>
        <p:blipFill>
          <a:blip r:embed="rId4" cstate="screen">
            <a:extLst>
              <a:ext uri="{28A0092B-C50C-407E-A947-70E740481C1C}">
                <a14:useLocalDpi xmlns:a14="http://schemas.microsoft.com/office/drawing/2010/main"/>
              </a:ext>
            </a:extLst>
          </a:blip>
          <a:stretch/>
        </p:blipFill>
        <p:spPr>
          <a:xfrm>
            <a:off x="698400" y="3526200"/>
            <a:ext cx="4109040" cy="2732040"/>
          </a:xfrm>
          <a:prstGeom prst="rect">
            <a:avLst/>
          </a:prstGeom>
          <a:ln>
            <a:noFill/>
          </a:ln>
        </p:spPr>
      </p:pic>
      <p:sp>
        <p:nvSpPr>
          <p:cNvPr id="160" name="CustomShape 4"/>
          <p:cNvSpPr/>
          <p:nvPr/>
        </p:nvSpPr>
        <p:spPr>
          <a:xfrm>
            <a:off x="5788080" y="1469160"/>
            <a:ext cx="6197040" cy="506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27520" algn="just">
              <a:lnSpc>
                <a:spcPct val="90000"/>
              </a:lnSpc>
              <a:spcBef>
                <a:spcPts val="1001"/>
              </a:spcBef>
              <a:buClr>
                <a:srgbClr val="000000"/>
              </a:buClr>
              <a:buSzPct val="45000"/>
              <a:buFont typeface="Wingdings" charset="2"/>
              <a:buChar char=""/>
            </a:pPr>
            <a:r>
              <a:rPr lang="fr-FR" sz="2000" b="0" strike="noStrike" spc="-1">
                <a:solidFill>
                  <a:srgbClr val="000000"/>
                </a:solidFill>
                <a:latin typeface="Calibri"/>
                <a:ea typeface="DejaVu Sans"/>
              </a:rPr>
              <a:t>L'obsolescence technique augmente la production de composants différents qui ne sont plus compatibles, faute de normes communes. Il s’agit d’un obstacle à l’entretien et à la réparation des vélos, entraînant un énorme gaspillage de pièces de rechange</a:t>
            </a:r>
            <a:r>
              <a:rPr lang="fr-FR" sz="2000" b="0" strike="noStrike" spc="-1" baseline="101000">
                <a:solidFill>
                  <a:srgbClr val="000000"/>
                </a:solidFill>
                <a:latin typeface="Calibri"/>
                <a:ea typeface="DejaVu Sans"/>
              </a:rPr>
              <a:t>4</a:t>
            </a:r>
            <a:r>
              <a:rPr lang="fr-FR" sz="2000" b="0" strike="noStrike" spc="-1">
                <a:solidFill>
                  <a:srgbClr val="000000"/>
                </a:solidFill>
                <a:latin typeface="Calibri"/>
                <a:ea typeface="DejaVu Sans"/>
              </a:rPr>
              <a:t>.</a:t>
            </a:r>
            <a:endParaRPr lang="fr-FR" sz="2000" b="0" strike="noStrike" spc="-1">
              <a:latin typeface="Arial"/>
            </a:endParaRPr>
          </a:p>
          <a:p>
            <a:pPr marL="216000" indent="-227520" algn="just">
              <a:lnSpc>
                <a:spcPct val="90000"/>
              </a:lnSpc>
              <a:spcBef>
                <a:spcPts val="1001"/>
              </a:spcBef>
              <a:buClr>
                <a:srgbClr val="000000"/>
              </a:buClr>
              <a:buSzPct val="45000"/>
              <a:buFont typeface="Wingdings" charset="2"/>
              <a:buChar char=""/>
            </a:pPr>
            <a:r>
              <a:rPr lang="fr-FR" sz="2000" b="0" strike="noStrike" spc="-1">
                <a:solidFill>
                  <a:srgbClr val="000000"/>
                </a:solidFill>
                <a:latin typeface="Calibri"/>
                <a:ea typeface="DejaVu Sans"/>
              </a:rPr>
              <a:t>Les manettes de vitesse, dérailleurs, chaînes et cassettes deviennent des déchets si l'une des pièces du groupe tombe en panne et n'est plus disponible comme pièce de rechange.</a:t>
            </a:r>
            <a:endParaRPr lang="fr-FR" sz="2000" b="0" strike="noStrike" spc="-1">
              <a:latin typeface="Arial"/>
            </a:endParaRPr>
          </a:p>
          <a:p>
            <a:pPr marL="216000" indent="-227520" algn="just">
              <a:lnSpc>
                <a:spcPct val="90000"/>
              </a:lnSpc>
              <a:spcBef>
                <a:spcPts val="1001"/>
              </a:spcBef>
              <a:buClr>
                <a:srgbClr val="000000"/>
              </a:buClr>
              <a:buSzPct val="45000"/>
              <a:buFont typeface="Wingdings" charset="2"/>
              <a:buChar char=""/>
            </a:pPr>
            <a:r>
              <a:rPr lang="fr-FR" sz="2000" b="0" strike="noStrike" spc="-1">
                <a:solidFill>
                  <a:srgbClr val="000000"/>
                </a:solidFill>
                <a:latin typeface="Calibri"/>
                <a:ea typeface="DejaVu Sans"/>
              </a:rPr>
              <a:t>Pour les mécaniciens de vélo, déterminer quelles pièces sont compatibles avec un cadre et entre elles prend du temps et nécessite un vaste stock de pièces et d'outils pour que tout fonctionne ensemble.</a:t>
            </a:r>
            <a:endParaRPr lang="fr-FR" sz="2000" b="0" strike="noStrike" spc="-1">
              <a:latin typeface="Arial"/>
            </a:endParaRPr>
          </a:p>
          <a:p>
            <a:pPr marL="216000" indent="-227520" algn="just">
              <a:lnSpc>
                <a:spcPct val="90000"/>
              </a:lnSpc>
              <a:spcBef>
                <a:spcPts val="1001"/>
              </a:spcBef>
              <a:buClr>
                <a:srgbClr val="000000"/>
              </a:buClr>
              <a:buSzPct val="45000"/>
              <a:buFont typeface="Wingdings" charset="2"/>
              <a:buChar char=""/>
            </a:pPr>
            <a:r>
              <a:rPr lang="fr-FR" sz="2000" b="0" strike="noStrike" spc="-1">
                <a:solidFill>
                  <a:srgbClr val="000000"/>
                </a:solidFill>
                <a:latin typeface="Calibri"/>
                <a:ea typeface="DejaVu Sans"/>
              </a:rPr>
              <a:t>Chaque nouvelle norme nécessite un nouvel ensemble d’outils spécifiques.</a:t>
            </a:r>
            <a:endParaRPr lang="fr-FR" sz="2000" b="0" strike="noStrike" spc="-1">
              <a:latin typeface="Arial"/>
            </a:endParaRPr>
          </a:p>
          <a:p>
            <a:pPr marL="216000" indent="-227520" algn="just">
              <a:lnSpc>
                <a:spcPct val="90000"/>
              </a:lnSpc>
              <a:spcBef>
                <a:spcPts val="1001"/>
              </a:spcBef>
              <a:buClr>
                <a:srgbClr val="000000"/>
              </a:buClr>
              <a:buSzPct val="45000"/>
              <a:buFont typeface="Wingdings" charset="2"/>
              <a:buChar char=""/>
            </a:pPr>
            <a:r>
              <a:rPr lang="fr-FR" sz="2000" b="0" strike="noStrike" spc="-1">
                <a:solidFill>
                  <a:srgbClr val="000000"/>
                </a:solidFill>
                <a:latin typeface="Calibri"/>
                <a:ea typeface="DejaVu Sans"/>
              </a:rPr>
              <a:t>De plus, des informations fiables sur les pièces et leur compatibilité ne sont pas facilement disponibles </a:t>
            </a:r>
            <a:endParaRPr lang="fr-FR" sz="2000" b="0" strike="noStrike" spc="-1">
              <a:latin typeface="Arial"/>
            </a:endParaRPr>
          </a:p>
          <a:p>
            <a:pPr algn="just">
              <a:lnSpc>
                <a:spcPct val="90000"/>
              </a:lnSpc>
            </a:pPr>
            <a:endParaRPr lang="fr-FR" sz="2000" b="0" strike="noStrike" spc="-1">
              <a:latin typeface="Arial"/>
            </a:endParaRPr>
          </a:p>
        </p:txBody>
      </p:sp>
      <p:sp>
        <p:nvSpPr>
          <p:cNvPr id="161" name="CustomShape 5"/>
          <p:cNvSpPr/>
          <p:nvPr/>
        </p:nvSpPr>
        <p:spPr>
          <a:xfrm rot="1095000">
            <a:off x="1539360" y="161640"/>
            <a:ext cx="4082400" cy="4082400"/>
          </a:xfrm>
          <a:prstGeom prst="arc">
            <a:avLst>
              <a:gd name="adj1" fmla="val 17445962"/>
              <a:gd name="adj2" fmla="val 0"/>
            </a:avLst>
          </a:prstGeom>
          <a:noFill/>
          <a:ln w="127080" cap="rnd">
            <a:solidFill>
              <a:schemeClr val="accent4"/>
            </a:solidFill>
            <a:custDash>
              <a:ds d="400000" sp="300000"/>
            </a:custDash>
            <a:round/>
          </a:ln>
        </p:spPr>
        <p:style>
          <a:lnRef idx="1">
            <a:schemeClr val="accent1"/>
          </a:lnRef>
          <a:fillRef idx="0">
            <a:schemeClr val="accent1"/>
          </a:fillRef>
          <a:effectRef idx="0">
            <a:schemeClr val="accent1"/>
          </a:effectRef>
          <a:fontRef idx="minor"/>
        </p:style>
        <p:txBody>
          <a:bodyPr/>
          <a:lstStyle/>
          <a:p>
            <a:endParaRPr lang="fr-FR"/>
          </a:p>
        </p:txBody>
      </p:sp>
      <p:sp>
        <p:nvSpPr>
          <p:cNvPr id="162" name="CustomShape 6"/>
          <p:cNvSpPr/>
          <p:nvPr/>
        </p:nvSpPr>
        <p:spPr>
          <a:xfrm>
            <a:off x="8610480" y="6356520"/>
            <a:ext cx="27421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r">
              <a:lnSpc>
                <a:spcPct val="100000"/>
              </a:lnSpc>
              <a:spcAft>
                <a:spcPts val="601"/>
              </a:spcAft>
            </a:pPr>
            <a:fld id="{6F51DA9B-F99A-4F01-9E97-2BD69789CD5F}" type="slidenum">
              <a:rPr lang="fr-FR" sz="1200" b="0" strike="noStrike" spc="-1">
                <a:solidFill>
                  <a:srgbClr val="8B8B8B"/>
                </a:solidFill>
                <a:latin typeface="Calibri"/>
                <a:ea typeface="DejaVu Sans"/>
              </a:rPr>
              <a:t>10</a:t>
            </a:fld>
            <a:endParaRPr lang="fr-FR"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9164880" y="6406920"/>
            <a:ext cx="2869560" cy="28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90000"/>
              </a:lnSpc>
            </a:pPr>
            <a:r>
              <a:rPr lang="fr-FR" sz="1400" b="0" strike="noStrike" spc="-1">
                <a:solidFill>
                  <a:srgbClr val="FFFFFF"/>
                </a:solidFill>
                <a:latin typeface="GothamLight"/>
                <a:ea typeface="GothamLight"/>
              </a:rPr>
              <a:t>February, 2019</a:t>
            </a:r>
            <a:endParaRPr lang="fr-FR" sz="1400" b="0" strike="noStrike" spc="-1">
              <a:latin typeface="Arial"/>
            </a:endParaRPr>
          </a:p>
        </p:txBody>
      </p:sp>
      <p:pic>
        <p:nvPicPr>
          <p:cNvPr id="164" name="Immagine 2"/>
          <p:cNvPicPr/>
          <p:nvPr/>
        </p:nvPicPr>
        <p:blipFill>
          <a:blip r:embed="rId2" cstate="screen">
            <a:extLst>
              <a:ext uri="{28A0092B-C50C-407E-A947-70E740481C1C}">
                <a14:useLocalDpi xmlns:a14="http://schemas.microsoft.com/office/drawing/2010/main"/>
              </a:ext>
            </a:extLst>
          </a:blip>
          <a:stretch/>
        </p:blipFill>
        <p:spPr>
          <a:xfrm>
            <a:off x="5946120" y="6009120"/>
            <a:ext cx="5349240" cy="396720"/>
          </a:xfrm>
          <a:prstGeom prst="rect">
            <a:avLst/>
          </a:prstGeom>
          <a:ln>
            <a:noFill/>
          </a:ln>
        </p:spPr>
      </p:pic>
      <p:sp>
        <p:nvSpPr>
          <p:cNvPr id="165" name="CustomShape 2"/>
          <p:cNvSpPr/>
          <p:nvPr/>
        </p:nvSpPr>
        <p:spPr>
          <a:xfrm>
            <a:off x="708120" y="2920680"/>
            <a:ext cx="11100960" cy="78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9CB3"/>
                </a:solidFill>
                <a:latin typeface="Calibri"/>
                <a:ea typeface="Times New Roman"/>
              </a:rPr>
              <a:t>Améliorer la circularité dans le secteur du vélo</a:t>
            </a:r>
            <a:endParaRPr lang="fr-FR"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 name="CustomShape 1"/>
          <p:cNvSpPr/>
          <p:nvPr/>
        </p:nvSpPr>
        <p:spPr>
          <a:xfrm>
            <a:off x="0" y="0"/>
            <a:ext cx="1218780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167" name="CustomShape 2"/>
          <p:cNvSpPr/>
          <p:nvPr/>
        </p:nvSpPr>
        <p:spPr>
          <a:xfrm>
            <a:off x="6513840" y="365040"/>
            <a:ext cx="4838760" cy="98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8500"/>
          </a:bodyPr>
          <a:lstStyle/>
          <a:p>
            <a:pPr>
              <a:lnSpc>
                <a:spcPct val="90000"/>
              </a:lnSpc>
            </a:pPr>
            <a:r>
              <a:rPr lang="fr-FR" sz="4000" b="1" strike="noStrike" spc="-1">
                <a:solidFill>
                  <a:srgbClr val="009CB3"/>
                </a:solidFill>
                <a:latin typeface="Calibri Light"/>
                <a:ea typeface="GothamMedium"/>
              </a:rPr>
              <a:t> Phases de circularité </a:t>
            </a:r>
            <a:endParaRPr lang="fr-FR" sz="4000" b="0" strike="noStrike" spc="-1">
              <a:latin typeface="Arial"/>
            </a:endParaRPr>
          </a:p>
        </p:txBody>
      </p:sp>
      <p:pic>
        <p:nvPicPr>
          <p:cNvPr id="168" name="Picture 20"/>
          <p:cNvPicPr/>
          <p:nvPr/>
        </p:nvPicPr>
        <p:blipFill>
          <a:blip r:embed="rId3" cstate="screen">
            <a:extLst>
              <a:ext uri="{28A0092B-C50C-407E-A947-70E740481C1C}">
                <a14:useLocalDpi xmlns:a14="http://schemas.microsoft.com/office/drawing/2010/main"/>
              </a:ext>
            </a:extLst>
          </a:blip>
          <a:srcRect r="-3"/>
          <a:stretch/>
        </p:blipFill>
        <p:spPr>
          <a:xfrm>
            <a:off x="0" y="0"/>
            <a:ext cx="6115320" cy="6856920"/>
          </a:xfrm>
          <a:prstGeom prst="rect">
            <a:avLst/>
          </a:prstGeom>
          <a:ln>
            <a:noFill/>
          </a:ln>
        </p:spPr>
      </p:pic>
      <p:sp>
        <p:nvSpPr>
          <p:cNvPr id="169" name="CustomShape 3"/>
          <p:cNvSpPr/>
          <p:nvPr/>
        </p:nvSpPr>
        <p:spPr>
          <a:xfrm>
            <a:off x="6513840" y="1715760"/>
            <a:ext cx="4838760" cy="4642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gn="just">
              <a:lnSpc>
                <a:spcPct val="90000"/>
              </a:lnSpc>
            </a:pPr>
            <a:r>
              <a:rPr lang="fr-FR" sz="2000" b="0" strike="noStrike" spc="-1">
                <a:solidFill>
                  <a:srgbClr val="000000"/>
                </a:solidFill>
                <a:latin typeface="Calibri"/>
                <a:ea typeface="DejaVu Sans"/>
              </a:rPr>
              <a:t>Une approche plus circulaire dans le secteur du vélo pourrait être recherchée tout au long du cycle de vie du produit, en commençant par la conception du vélo, en passant par différents modèles de vente, de nouveaux modes de consommation, la réutilisation et la redistribution des vélos, le retour du vélo au magasin à la fin. de leur vie et la valeur récupérée des vélos usagés.</a:t>
            </a:r>
            <a:endParaRPr lang="fr-FR" sz="2000" b="0" strike="noStrike" spc="-1">
              <a:latin typeface="Arial"/>
            </a:endParaRPr>
          </a:p>
          <a:p>
            <a:pPr algn="just">
              <a:lnSpc>
                <a:spcPct val="90000"/>
              </a:lnSpc>
            </a:pPr>
            <a:endParaRPr lang="fr-FR" sz="2000" b="0" strike="noStrike" spc="-1">
              <a:latin typeface="Arial"/>
            </a:endParaRPr>
          </a:p>
          <a:p>
            <a:pPr algn="just">
              <a:lnSpc>
                <a:spcPct val="90000"/>
              </a:lnSpc>
            </a:pPr>
            <a:r>
              <a:rPr lang="fr-FR" sz="2000" b="0" strike="noStrike" spc="-1">
                <a:solidFill>
                  <a:srgbClr val="000000"/>
                </a:solidFill>
                <a:latin typeface="Calibri"/>
                <a:ea typeface="DejaVu Sans"/>
              </a:rPr>
              <a:t>Dans les diapositives suivantes, nous présenterons les solutions circulaires qui peuvent être adoptées lors de :</a:t>
            </a:r>
            <a:endParaRPr lang="fr-FR" sz="2000" b="0" strike="noStrike" spc="-1">
              <a:latin typeface="Arial"/>
            </a:endParaRPr>
          </a:p>
          <a:p>
            <a:pPr algn="just">
              <a:lnSpc>
                <a:spcPct val="90000"/>
              </a:lnSpc>
            </a:pPr>
            <a:endParaRPr lang="fr-FR" sz="2000" b="0" strike="noStrike" spc="-1">
              <a:latin typeface="Arial"/>
            </a:endParaRPr>
          </a:p>
          <a:p>
            <a:pPr marL="228600" indent="-227520" algn="just">
              <a:lnSpc>
                <a:spcPct val="90000"/>
              </a:lnSpc>
              <a:buClr>
                <a:srgbClr val="000000"/>
              </a:buClr>
              <a:buFont typeface="Arial"/>
              <a:buChar char="•"/>
            </a:pPr>
            <a:r>
              <a:rPr lang="fr-FR" sz="2000" b="1" strike="noStrike" spc="-1">
                <a:solidFill>
                  <a:srgbClr val="000000"/>
                </a:solidFill>
                <a:latin typeface="Calibri"/>
                <a:ea typeface="DejaVu Sans"/>
              </a:rPr>
              <a:t>Production </a:t>
            </a:r>
            <a:endParaRPr lang="fr-FR" sz="2000" b="0" strike="noStrike" spc="-1">
              <a:latin typeface="Arial"/>
            </a:endParaRPr>
          </a:p>
          <a:p>
            <a:pPr marL="228600" indent="-227520" algn="just">
              <a:lnSpc>
                <a:spcPct val="90000"/>
              </a:lnSpc>
              <a:buClr>
                <a:srgbClr val="000000"/>
              </a:buClr>
              <a:buFont typeface="Arial"/>
              <a:buChar char="•"/>
            </a:pPr>
            <a:r>
              <a:rPr lang="fr-FR" sz="2000" b="1" strike="noStrike" spc="-1">
                <a:solidFill>
                  <a:srgbClr val="000000"/>
                </a:solidFill>
                <a:latin typeface="Calibri"/>
                <a:ea typeface="DejaVu Sans"/>
              </a:rPr>
              <a:t>Achat et utilisation</a:t>
            </a:r>
            <a:endParaRPr lang="fr-FR" sz="2000" b="0" strike="noStrike" spc="-1">
              <a:latin typeface="Arial"/>
            </a:endParaRPr>
          </a:p>
          <a:p>
            <a:pPr marL="228600" indent="-227520" algn="just">
              <a:lnSpc>
                <a:spcPct val="90000"/>
              </a:lnSpc>
              <a:buClr>
                <a:srgbClr val="000000"/>
              </a:buClr>
              <a:buFont typeface="Arial"/>
              <a:buChar char="•"/>
            </a:pPr>
            <a:r>
              <a:rPr lang="fr-FR" sz="2000" b="1" strike="noStrike" spc="-1">
                <a:solidFill>
                  <a:srgbClr val="000000"/>
                </a:solidFill>
                <a:latin typeface="Calibri"/>
                <a:ea typeface="DejaVu Sans"/>
              </a:rPr>
              <a:t>Après utilisation</a:t>
            </a:r>
            <a:endParaRPr lang="fr-FR" sz="2000" b="0" strike="noStrike" spc="-1">
              <a:latin typeface="Arial"/>
            </a:endParaRPr>
          </a:p>
          <a:p>
            <a:pPr algn="just">
              <a:lnSpc>
                <a:spcPct val="90000"/>
              </a:lnSpc>
              <a:spcBef>
                <a:spcPts val="1001"/>
              </a:spcBef>
            </a:pPr>
            <a:endParaRPr lang="fr-FR" sz="2000" b="0" strike="noStrike" spc="-1">
              <a:latin typeface="Arial"/>
            </a:endParaRPr>
          </a:p>
          <a:p>
            <a:pPr algn="just">
              <a:lnSpc>
                <a:spcPct val="90000"/>
              </a:lnSpc>
            </a:pPr>
            <a:endParaRPr lang="fr-FR" sz="2000" b="0" strike="noStrike" spc="-1">
              <a:latin typeface="Arial"/>
            </a:endParaRPr>
          </a:p>
          <a:p>
            <a:pPr algn="just">
              <a:lnSpc>
                <a:spcPct val="90000"/>
              </a:lnSpc>
            </a:pPr>
            <a:endParaRPr lang="fr-FR" sz="2000" b="0" strike="noStrike" spc="-1">
              <a:latin typeface="Arial"/>
            </a:endParaRPr>
          </a:p>
        </p:txBody>
      </p:sp>
      <p:sp>
        <p:nvSpPr>
          <p:cNvPr id="170" name="CustomShape 4"/>
          <p:cNvSpPr/>
          <p:nvPr/>
        </p:nvSpPr>
        <p:spPr>
          <a:xfrm>
            <a:off x="8610480" y="6356520"/>
            <a:ext cx="27421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r">
              <a:lnSpc>
                <a:spcPct val="100000"/>
              </a:lnSpc>
              <a:spcAft>
                <a:spcPts val="601"/>
              </a:spcAft>
            </a:pPr>
            <a:fld id="{D35BB557-CB6C-4AC0-8219-A0188576DC50}" type="slidenum">
              <a:rPr lang="fr-FR" sz="1200" b="0" strike="noStrike" spc="-1">
                <a:solidFill>
                  <a:srgbClr val="8B8B8B"/>
                </a:solidFill>
                <a:latin typeface="Calibri"/>
                <a:ea typeface="DejaVu Sans"/>
              </a:rPr>
              <a:t>12</a:t>
            </a:fld>
            <a:endParaRPr lang="fr-FR"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 name="CustomShape 1"/>
          <p:cNvSpPr/>
          <p:nvPr/>
        </p:nvSpPr>
        <p:spPr>
          <a:xfrm>
            <a:off x="0" y="0"/>
            <a:ext cx="1218780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172" name="CustomShape 2"/>
          <p:cNvSpPr/>
          <p:nvPr/>
        </p:nvSpPr>
        <p:spPr>
          <a:xfrm>
            <a:off x="864000" y="432000"/>
            <a:ext cx="6249960" cy="96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nSpc>
                <a:spcPct val="90000"/>
              </a:lnSpc>
            </a:pPr>
            <a:r>
              <a:rPr lang="fr-FR" sz="4000" b="1" strike="noStrike" spc="-1">
                <a:solidFill>
                  <a:srgbClr val="009CB3"/>
                </a:solidFill>
                <a:latin typeface="Calibri Light"/>
                <a:ea typeface="DejaVu Sans"/>
              </a:rPr>
              <a:t>Eco-conception</a:t>
            </a:r>
            <a:endParaRPr lang="fr-FR" sz="4000" b="0" strike="noStrike" spc="-1">
              <a:latin typeface="Arial"/>
            </a:endParaRPr>
          </a:p>
        </p:txBody>
      </p:sp>
      <p:sp>
        <p:nvSpPr>
          <p:cNvPr id="173" name="CustomShape 3"/>
          <p:cNvSpPr/>
          <p:nvPr/>
        </p:nvSpPr>
        <p:spPr>
          <a:xfrm>
            <a:off x="5297760" y="2374920"/>
            <a:ext cx="4242600" cy="17280"/>
          </a:xfrm>
          <a:custGeom>
            <a:avLst/>
            <a:gdLst/>
            <a:ahLst/>
            <a:cxnLst/>
            <a:rect l="l" t="t" r="r" b="b"/>
            <a:pathLst>
              <a:path w="4243589" h="18288">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280">
            <a:solidFill>
              <a:schemeClr val="accent2"/>
            </a:solidFill>
            <a:round/>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174" name="CustomShape 4"/>
          <p:cNvSpPr/>
          <p:nvPr/>
        </p:nvSpPr>
        <p:spPr>
          <a:xfrm>
            <a:off x="648000" y="1584000"/>
            <a:ext cx="6949080" cy="410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spcBef>
                <a:spcPts val="1001"/>
              </a:spcBef>
            </a:pPr>
            <a:r>
              <a:rPr lang="fr-FR" sz="2000" b="0" strike="noStrike" spc="-1">
                <a:solidFill>
                  <a:srgbClr val="000000"/>
                </a:solidFill>
                <a:latin typeface="Calibri"/>
                <a:ea typeface="DejaVu Sans"/>
              </a:rPr>
              <a:t>Au lieu de concevoir un produit qui correspond aux tendances de la mode à court terme, le défi pour les concepteurs de produits est d’examiner le produit en prenant comme point de départ la fin de vie du produit. </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DejaVu Sans"/>
              </a:rPr>
              <a:t>« Eco-conception » signifie que les concepteurs doivent s'efforcer de conserver la valeur du vélo le plus longtemps possible. Premièrement, les vélos doivent être conçus pour durer plus longtemps, avec une norme de durabilité d'au moins 500 heures de conduite pour les vélos du marché de masse.</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DejaVu Sans"/>
              </a:rPr>
              <a:t>Ensuite, les vélos doivent être conçus pour être faciles à entretenir et à réparer. Les fabricants doivent concevoir des vélos avec des pièces interchangeables, compatibles, adaptables et évolutives pour permettre de mélanger des composants nouveaux et réutilisés dans les groupes motopropulseurs.</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DejaVu Sans"/>
              </a:rPr>
              <a:t>Des manuels d’entretien et de réparation doivent également être fournis </a:t>
            </a:r>
            <a:r>
              <a:rPr lang="fr-FR" sz="2000" b="0" strike="noStrike" spc="-1" baseline="101000">
                <a:solidFill>
                  <a:srgbClr val="000000"/>
                </a:solidFill>
                <a:latin typeface="Calibri"/>
                <a:ea typeface="DejaVu Sans"/>
              </a:rPr>
              <a:t>5,6</a:t>
            </a:r>
            <a:r>
              <a:rPr lang="fr-FR" sz="2000" b="0" strike="noStrike" spc="-1">
                <a:solidFill>
                  <a:srgbClr val="000000"/>
                </a:solidFill>
                <a:latin typeface="Calibri"/>
                <a:ea typeface="DejaVu Sans"/>
              </a:rPr>
              <a:t>.</a:t>
            </a:r>
            <a:endParaRPr lang="fr-FR" sz="2000" b="0" strike="noStrike" spc="-1">
              <a:latin typeface="Arial"/>
            </a:endParaRPr>
          </a:p>
        </p:txBody>
      </p:sp>
      <p:sp>
        <p:nvSpPr>
          <p:cNvPr id="175" name="CustomShape 5"/>
          <p:cNvSpPr/>
          <p:nvPr/>
        </p:nvSpPr>
        <p:spPr>
          <a:xfrm>
            <a:off x="10053000" y="6356520"/>
            <a:ext cx="129960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r">
              <a:lnSpc>
                <a:spcPct val="100000"/>
              </a:lnSpc>
              <a:spcAft>
                <a:spcPts val="601"/>
              </a:spcAft>
            </a:pPr>
            <a:fld id="{2FB17308-0D9D-448F-9F82-11D8CAFC533A}" type="slidenum">
              <a:rPr lang="fr-FR" sz="1200" b="0" strike="noStrike" spc="-1">
                <a:solidFill>
                  <a:srgbClr val="8B8B8B"/>
                </a:solidFill>
                <a:latin typeface="Calibri"/>
                <a:ea typeface="DejaVu Sans"/>
              </a:rPr>
              <a:t>13</a:t>
            </a:fld>
            <a:endParaRPr lang="fr-FR" sz="1200" b="0" strike="noStrike" spc="-1">
              <a:latin typeface="Arial"/>
            </a:endParaRPr>
          </a:p>
        </p:txBody>
      </p:sp>
      <p:sp>
        <p:nvSpPr>
          <p:cNvPr id="176" name="CustomShape 6"/>
          <p:cNvSpPr/>
          <p:nvPr/>
        </p:nvSpPr>
        <p:spPr>
          <a:xfrm rot="5400000">
            <a:off x="10064520" y="1743840"/>
            <a:ext cx="3688560" cy="5166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Aft>
                <a:spcPts val="601"/>
              </a:spcAft>
            </a:pPr>
            <a:r>
              <a:rPr lang="fr-FR" sz="2800" b="1" strike="noStrike" spc="-1">
                <a:solidFill>
                  <a:srgbClr val="009CB3"/>
                </a:solidFill>
                <a:latin typeface="Calibri"/>
                <a:ea typeface="DejaVu Sans"/>
              </a:rPr>
              <a:t>Phase de production</a:t>
            </a:r>
            <a:endParaRPr lang="fr-FR" sz="2800" b="0" strike="noStrike" spc="-1">
              <a:latin typeface="Arial"/>
            </a:endParaRPr>
          </a:p>
        </p:txBody>
      </p:sp>
      <p:pic>
        <p:nvPicPr>
          <p:cNvPr id="177" name="Immagine 3"/>
          <p:cNvPicPr/>
          <p:nvPr/>
        </p:nvPicPr>
        <p:blipFill>
          <a:blip r:embed="rId2" cstate="screen">
            <a:extLst>
              <a:ext uri="{28A0092B-C50C-407E-A947-70E740481C1C}">
                <a14:useLocalDpi xmlns:a14="http://schemas.microsoft.com/office/drawing/2010/main"/>
              </a:ext>
            </a:extLst>
          </a:blip>
          <a:stretch/>
        </p:blipFill>
        <p:spPr>
          <a:xfrm>
            <a:off x="6325200" y="329400"/>
            <a:ext cx="5349240" cy="396720"/>
          </a:xfrm>
          <a:prstGeom prst="rect">
            <a:avLst/>
          </a:prstGeom>
          <a:ln>
            <a:noFill/>
          </a:ln>
        </p:spPr>
      </p:pic>
      <p:pic>
        <p:nvPicPr>
          <p:cNvPr id="178" name="Image 177"/>
          <p:cNvPicPr/>
          <p:nvPr/>
        </p:nvPicPr>
        <p:blipFill>
          <a:blip r:embed="rId3" cstate="screen">
            <a:extLst>
              <a:ext uri="{28A0092B-C50C-407E-A947-70E740481C1C}">
                <a14:useLocalDpi xmlns:a14="http://schemas.microsoft.com/office/drawing/2010/main"/>
              </a:ext>
            </a:extLst>
          </a:blip>
          <a:stretch/>
        </p:blipFill>
        <p:spPr>
          <a:xfrm>
            <a:off x="7704000" y="360000"/>
            <a:ext cx="3816000" cy="61941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5115960" y="1396800"/>
            <a:ext cx="5944320" cy="39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spcBef>
                <a:spcPts val="1001"/>
              </a:spcBef>
            </a:pPr>
            <a:r>
              <a:rPr lang="fr-FR" sz="2000" b="0" strike="noStrike" spc="-1">
                <a:solidFill>
                  <a:srgbClr val="000000"/>
                </a:solidFill>
                <a:latin typeface="Calibri"/>
                <a:ea typeface="Times New Roman"/>
              </a:rPr>
              <a:t>Différents matériaux ont des empreintes carbone différentes. Les résultats de recherches ont montré que la fabrication de cadres en aluminium pour vélos spécialisés est extrêmement gourmande en énergie</a:t>
            </a:r>
            <a:r>
              <a:rPr lang="fr-FR" sz="2000" b="0" strike="noStrike" spc="-1" baseline="101000">
                <a:solidFill>
                  <a:srgbClr val="000000"/>
                </a:solidFill>
                <a:latin typeface="Calibri"/>
                <a:ea typeface="Times New Roman"/>
              </a:rPr>
              <a:t>5</a:t>
            </a:r>
            <a:r>
              <a:rPr lang="fr-FR" sz="2000" b="0" strike="noStrike" spc="-1">
                <a:solidFill>
                  <a:srgbClr val="000000"/>
                </a:solidFill>
                <a:latin typeface="Calibri"/>
                <a:ea typeface="Times New Roman"/>
              </a:rPr>
              <a:t>,</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tandis que la fabrication de cadres en fibre de carbone utilise de grandes quantités d'eau. De plus, la fabrication de cadres en carbone génère beaucoup plus de déchets solides que la fabrication de cadres en aluminium. En revanche, les fibres de carbone peuvent être facilement recyclées.</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Bien que non exhaustive, cette étude démontre qu’il existe différents aspects à prendre en compte lors de l’évaluation de l’impact environnemental d’un vélo, et qu’il n’existe pas de solutions « claires ».</a:t>
            </a:r>
            <a:endParaRPr lang="fr-FR" sz="2000" b="0" strike="noStrike" spc="-1">
              <a:latin typeface="Arial"/>
            </a:endParaRPr>
          </a:p>
        </p:txBody>
      </p:sp>
      <p:sp>
        <p:nvSpPr>
          <p:cNvPr id="180" name="CustomShape 2"/>
          <p:cNvSpPr/>
          <p:nvPr/>
        </p:nvSpPr>
        <p:spPr>
          <a:xfrm>
            <a:off x="545040" y="495360"/>
            <a:ext cx="10842120" cy="48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pPr>
            <a:r>
              <a:rPr lang="fr-FR" sz="4000" b="1" strike="noStrike" spc="-1">
                <a:solidFill>
                  <a:srgbClr val="009CB3"/>
                </a:solidFill>
                <a:latin typeface="Calibri Light"/>
                <a:ea typeface="Times New Roman"/>
              </a:rPr>
              <a:t>Des matériaux plus durables</a:t>
            </a:r>
            <a:endParaRPr lang="fr-FR" sz="4000" b="0" strike="noStrike" spc="-1">
              <a:latin typeface="Arial"/>
            </a:endParaRPr>
          </a:p>
        </p:txBody>
      </p:sp>
      <p:sp>
        <p:nvSpPr>
          <p:cNvPr id="181" name="CustomShape 3"/>
          <p:cNvSpPr/>
          <p:nvPr/>
        </p:nvSpPr>
        <p:spPr>
          <a:xfrm>
            <a:off x="410760" y="6256800"/>
            <a:ext cx="4993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C899E44C-5BDB-4986-8976-97CEA2195CF0}" type="slidenum">
              <a:rPr lang="fr-FR" sz="1200" b="0" strike="noStrike" spc="-1">
                <a:solidFill>
                  <a:srgbClr val="8B8B8B"/>
                </a:solidFill>
                <a:latin typeface="Calibri"/>
                <a:ea typeface="DejaVu Sans"/>
              </a:rPr>
              <a:t>14</a:t>
            </a:fld>
            <a:endParaRPr lang="fr-FR" sz="1200" b="0" strike="noStrike" spc="-1">
              <a:latin typeface="Arial"/>
            </a:endParaRPr>
          </a:p>
        </p:txBody>
      </p:sp>
      <p:sp>
        <p:nvSpPr>
          <p:cNvPr id="182" name="CustomShape 4"/>
          <p:cNvSpPr/>
          <p:nvPr/>
        </p:nvSpPr>
        <p:spPr>
          <a:xfrm rot="5400000">
            <a:off x="10064520" y="1743840"/>
            <a:ext cx="3688560" cy="5166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800" b="1" strike="noStrike" spc="-1">
                <a:solidFill>
                  <a:srgbClr val="009CB3"/>
                </a:solidFill>
                <a:latin typeface="Calibri"/>
                <a:ea typeface="DejaVu Sans"/>
              </a:rPr>
              <a:t>Phase de production</a:t>
            </a:r>
            <a:endParaRPr lang="fr-FR" sz="2800" b="0" strike="noStrike" spc="-1">
              <a:latin typeface="Arial"/>
            </a:endParaRPr>
          </a:p>
        </p:txBody>
      </p:sp>
      <p:pic>
        <p:nvPicPr>
          <p:cNvPr id="183" name="Immagine 3"/>
          <p:cNvPicPr/>
          <p:nvPr/>
        </p:nvPicPr>
        <p:blipFill>
          <a:blip r:embed="rId2" cstate="screen">
            <a:extLst>
              <a:ext uri="{28A0092B-C50C-407E-A947-70E740481C1C}">
                <a14:useLocalDpi xmlns:a14="http://schemas.microsoft.com/office/drawing/2010/main"/>
              </a:ext>
            </a:extLst>
          </a:blip>
          <a:stretch/>
        </p:blipFill>
        <p:spPr>
          <a:xfrm>
            <a:off x="410760" y="2002680"/>
            <a:ext cx="4417560" cy="29448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ustomShape 1"/>
          <p:cNvSpPr/>
          <p:nvPr/>
        </p:nvSpPr>
        <p:spPr>
          <a:xfrm>
            <a:off x="410760" y="1650960"/>
            <a:ext cx="7077240" cy="439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spcBef>
                <a:spcPts val="1001"/>
              </a:spcBef>
            </a:pPr>
            <a:r>
              <a:rPr lang="fr-FR" sz="2000" b="0" strike="noStrike" spc="-1">
                <a:solidFill>
                  <a:srgbClr val="000000"/>
                </a:solidFill>
                <a:latin typeface="Calibri"/>
                <a:ea typeface="Times New Roman"/>
              </a:rPr>
              <a:t>Néanmoins, les producteurs doivent utiliser des matériaux non toxiques, recyclés ou re- manufacturés qui peuvent facilement être séparés lors d'un processus de recyclage.</a:t>
            </a:r>
            <a:endParaRPr lang="fr-FR" sz="2000" b="0" strike="noStrike" spc="-1">
              <a:latin typeface="Arial"/>
            </a:endParaRPr>
          </a:p>
          <a:p>
            <a:pPr algn="just">
              <a:lnSpc>
                <a:spcPct val="90000"/>
              </a:lnSpc>
              <a:spcBef>
                <a:spcPts val="1001"/>
              </a:spcBef>
            </a:pPr>
            <a:endParaRPr lang="fr-FR" sz="2000" b="0" strike="noStrike" spc="-1">
              <a:latin typeface="Arial"/>
            </a:endParaRPr>
          </a:p>
          <a:p>
            <a:pPr algn="just">
              <a:lnSpc>
                <a:spcPct val="90000"/>
              </a:lnSpc>
              <a:spcBef>
                <a:spcPts val="1001"/>
              </a:spcBef>
            </a:pPr>
            <a:endParaRPr lang="fr-FR" sz="2000" b="0" strike="noStrike" spc="-1">
              <a:latin typeface="Arial"/>
            </a:endParaRPr>
          </a:p>
          <a:p>
            <a:pPr algn="just">
              <a:lnSpc>
                <a:spcPct val="90000"/>
              </a:lnSpc>
              <a:spcBef>
                <a:spcPts val="1001"/>
              </a:spcBef>
            </a:pP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L'entreprise allemande Schwalbe collecte des chambres à air en butyle synthétique pour les pneus de vélo et les recycle dans de nouvelles chambres à air. 20 % du butyle utilisé pour les tubes Schwalbe provient de sources recyclées et l'ensemble du processus nécessite environ un sixième de l'énergie nécessaire à la production de nouveau butyle.</a:t>
            </a:r>
            <a:endParaRPr lang="fr-FR" sz="2000" b="0" strike="noStrike" spc="-1">
              <a:latin typeface="Arial"/>
            </a:endParaRPr>
          </a:p>
        </p:txBody>
      </p:sp>
      <p:sp>
        <p:nvSpPr>
          <p:cNvPr id="185" name="CustomShape 2"/>
          <p:cNvSpPr/>
          <p:nvPr/>
        </p:nvSpPr>
        <p:spPr>
          <a:xfrm>
            <a:off x="545040" y="460080"/>
            <a:ext cx="10842120" cy="48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pPr>
            <a:r>
              <a:rPr lang="fr-FR" sz="4000" b="1" strike="noStrike" spc="-1">
                <a:solidFill>
                  <a:srgbClr val="009CB3"/>
                </a:solidFill>
                <a:latin typeface="Calibri Light"/>
                <a:ea typeface="Times New Roman"/>
              </a:rPr>
              <a:t>Des matériaux plus durables</a:t>
            </a:r>
            <a:endParaRPr lang="fr-FR" sz="4000" b="0" strike="noStrike" spc="-1">
              <a:latin typeface="Arial"/>
            </a:endParaRPr>
          </a:p>
        </p:txBody>
      </p:sp>
      <p:sp>
        <p:nvSpPr>
          <p:cNvPr id="186" name="CustomShape 3"/>
          <p:cNvSpPr/>
          <p:nvPr/>
        </p:nvSpPr>
        <p:spPr>
          <a:xfrm>
            <a:off x="410760" y="6256800"/>
            <a:ext cx="4993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D1F6E99A-ABE2-4F65-AC61-14B11195F590}" type="slidenum">
              <a:rPr lang="fr-FR" sz="1200" b="0" strike="noStrike" spc="-1">
                <a:solidFill>
                  <a:srgbClr val="8B8B8B"/>
                </a:solidFill>
                <a:latin typeface="Calibri"/>
                <a:ea typeface="DejaVu Sans"/>
              </a:rPr>
              <a:t>15</a:t>
            </a:fld>
            <a:endParaRPr lang="fr-FR" sz="1200" b="0" strike="noStrike" spc="-1">
              <a:latin typeface="Arial"/>
            </a:endParaRPr>
          </a:p>
        </p:txBody>
      </p:sp>
      <p:sp>
        <p:nvSpPr>
          <p:cNvPr id="187" name="CustomShape 4"/>
          <p:cNvSpPr/>
          <p:nvPr/>
        </p:nvSpPr>
        <p:spPr>
          <a:xfrm rot="5400000">
            <a:off x="10064520" y="1743840"/>
            <a:ext cx="3688560" cy="5166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800" b="1" strike="noStrike" spc="-1">
                <a:solidFill>
                  <a:srgbClr val="009CB3"/>
                </a:solidFill>
                <a:latin typeface="Calibri"/>
                <a:ea typeface="DejaVu Sans"/>
              </a:rPr>
              <a:t>Phase de production</a:t>
            </a:r>
            <a:endParaRPr lang="fr-FR" sz="2800" b="0" strike="noStrike" spc="-1">
              <a:latin typeface="Arial"/>
            </a:endParaRPr>
          </a:p>
        </p:txBody>
      </p:sp>
      <p:sp>
        <p:nvSpPr>
          <p:cNvPr id="188" name="CustomShape 5"/>
          <p:cNvSpPr/>
          <p:nvPr/>
        </p:nvSpPr>
        <p:spPr>
          <a:xfrm rot="20806200">
            <a:off x="3605400" y="2449440"/>
            <a:ext cx="357660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3600" b="1" strike="noStrike" spc="-1">
                <a:solidFill>
                  <a:srgbClr val="FF7513"/>
                </a:solidFill>
                <a:latin typeface="Calibri"/>
                <a:ea typeface="DejaVu Sans"/>
              </a:rPr>
              <a:t>En expérimentation</a:t>
            </a:r>
            <a:endParaRPr lang="fr-FR" sz="3600" b="0" strike="noStrike" spc="-1">
              <a:latin typeface="Arial"/>
            </a:endParaRPr>
          </a:p>
        </p:txBody>
      </p:sp>
      <p:pic>
        <p:nvPicPr>
          <p:cNvPr id="189" name="Immagine 6"/>
          <p:cNvPicPr/>
          <p:nvPr/>
        </p:nvPicPr>
        <p:blipFill>
          <a:blip r:embed="rId2" cstate="screen">
            <a:extLst>
              <a:ext uri="{28A0092B-C50C-407E-A947-70E740481C1C}">
                <a14:useLocalDpi xmlns:a14="http://schemas.microsoft.com/office/drawing/2010/main"/>
              </a:ext>
            </a:extLst>
          </a:blip>
          <a:stretch/>
        </p:blipFill>
        <p:spPr>
          <a:xfrm>
            <a:off x="7744680" y="1323360"/>
            <a:ext cx="3642480" cy="48571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410760" y="2759760"/>
            <a:ext cx="10869840" cy="332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spcBef>
                <a:spcPts val="1001"/>
              </a:spcBef>
            </a:pPr>
            <a:r>
              <a:rPr lang="fr-FR" sz="2000" b="0" strike="noStrike" spc="-1">
                <a:solidFill>
                  <a:srgbClr val="000000"/>
                </a:solidFill>
                <a:latin typeface="Calibri"/>
                <a:ea typeface="Times New Roman"/>
              </a:rPr>
              <a:t>Les services, plutôt que les produits, sont commercialisés, facilitant ainsi la production de vélos plus durables et économisant les ressources naturelles. Dans les slides suivantes, 3 BM circulaires sont présentés :</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 "Vélo partagé".</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 Location de vélos »</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 Modèle de performance »</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Il est crucial que les cyclistes prennent conscience de ces nouvelles options, comprennent leurs différences et fassent des choix responsables.</a:t>
            </a:r>
            <a:endParaRPr lang="fr-FR" sz="2000" b="0" strike="noStrike" spc="-1">
              <a:latin typeface="Arial"/>
            </a:endParaRPr>
          </a:p>
          <a:p>
            <a:pPr algn="just">
              <a:lnSpc>
                <a:spcPct val="90000"/>
              </a:lnSpc>
              <a:spcBef>
                <a:spcPts val="1001"/>
              </a:spcBef>
            </a:pP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endParaRPr lang="fr-FR" sz="2000" b="0" strike="noStrike" spc="-1">
              <a:latin typeface="Arial"/>
            </a:endParaRPr>
          </a:p>
        </p:txBody>
      </p:sp>
      <p:sp>
        <p:nvSpPr>
          <p:cNvPr id="191" name="CustomShape 2"/>
          <p:cNvSpPr/>
          <p:nvPr/>
        </p:nvSpPr>
        <p:spPr>
          <a:xfrm>
            <a:off x="545040" y="429480"/>
            <a:ext cx="10842120" cy="48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pPr>
            <a:r>
              <a:rPr lang="fr-FR" sz="4000" b="1" strike="noStrike" spc="-1">
                <a:solidFill>
                  <a:srgbClr val="009CB3"/>
                </a:solidFill>
                <a:latin typeface="Calibri Light"/>
                <a:ea typeface="Times New Roman"/>
              </a:rPr>
              <a:t>Modèles économiques circulaires</a:t>
            </a:r>
            <a:endParaRPr lang="fr-FR" sz="4000" b="0" strike="noStrike" spc="-1">
              <a:latin typeface="Arial"/>
            </a:endParaRPr>
          </a:p>
        </p:txBody>
      </p:sp>
      <p:sp>
        <p:nvSpPr>
          <p:cNvPr id="192" name="CustomShape 3"/>
          <p:cNvSpPr/>
          <p:nvPr/>
        </p:nvSpPr>
        <p:spPr>
          <a:xfrm>
            <a:off x="410760" y="6256800"/>
            <a:ext cx="4993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1834A010-EAC1-4362-BBF1-BC085F414280}" type="slidenum">
              <a:rPr lang="fr-FR" sz="1200" b="0" strike="noStrike" spc="-1">
                <a:solidFill>
                  <a:srgbClr val="8B8B8B"/>
                </a:solidFill>
                <a:latin typeface="Calibri"/>
                <a:ea typeface="DejaVu Sans"/>
              </a:rPr>
              <a:t>16</a:t>
            </a:fld>
            <a:endParaRPr lang="fr-FR" sz="1200" b="0" strike="noStrike" spc="-1">
              <a:latin typeface="Arial"/>
            </a:endParaRPr>
          </a:p>
        </p:txBody>
      </p:sp>
      <p:sp>
        <p:nvSpPr>
          <p:cNvPr id="193" name="CustomShape 4"/>
          <p:cNvSpPr/>
          <p:nvPr/>
        </p:nvSpPr>
        <p:spPr>
          <a:xfrm rot="5400000">
            <a:off x="9851400" y="1530720"/>
            <a:ext cx="3688560" cy="9432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800" b="1" strike="noStrike" spc="-1">
                <a:solidFill>
                  <a:srgbClr val="009CB3"/>
                </a:solidFill>
                <a:latin typeface="Calibri"/>
                <a:ea typeface="DejaVu Sans"/>
              </a:rPr>
              <a:t>Phase d’achat et d’utilisation</a:t>
            </a:r>
            <a:endParaRPr lang="fr-FR" sz="2800" b="0" strike="noStrike" spc="-1">
              <a:latin typeface="Arial"/>
            </a:endParaRPr>
          </a:p>
        </p:txBody>
      </p:sp>
      <p:sp>
        <p:nvSpPr>
          <p:cNvPr id="194" name="CustomShape 5"/>
          <p:cNvSpPr/>
          <p:nvPr/>
        </p:nvSpPr>
        <p:spPr>
          <a:xfrm>
            <a:off x="256680" y="1440000"/>
            <a:ext cx="10614600" cy="10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2000" b="0" strike="noStrike" spc="-1">
                <a:solidFill>
                  <a:srgbClr val="000000"/>
                </a:solidFill>
                <a:latin typeface="Calibri"/>
                <a:ea typeface="Times New Roman"/>
              </a:rPr>
              <a:t>Dans l’économie linéaire, les vélos sont vendus comme un produit que le client possédera.</a:t>
            </a:r>
            <a:endParaRPr lang="fr-FR" sz="2000" b="0" strike="noStrike" spc="-1">
              <a:latin typeface="Arial"/>
            </a:endParaRPr>
          </a:p>
          <a:p>
            <a:pPr algn="just">
              <a:lnSpc>
                <a:spcPct val="100000"/>
              </a:lnSpc>
            </a:pPr>
            <a:r>
              <a:rPr lang="fr-FR" sz="2000" b="0" strike="noStrike" spc="-1">
                <a:solidFill>
                  <a:srgbClr val="000000"/>
                </a:solidFill>
                <a:latin typeface="Calibri"/>
                <a:ea typeface="Times New Roman"/>
              </a:rPr>
              <a:t>La nouvelle approche circulaire teste de nouveaux modèles commerciaux et de vente (BM) qui vont au-delà du concept de « propriété du produit » vers un système de « produit en tant que service».</a:t>
            </a:r>
            <a:endParaRPr lang="fr-FR" sz="20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545040" y="509400"/>
            <a:ext cx="10842120" cy="48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pPr>
            <a:r>
              <a:rPr lang="fr-FR" sz="4000" b="1" strike="noStrike" spc="-1">
                <a:solidFill>
                  <a:srgbClr val="009CB3"/>
                </a:solidFill>
                <a:latin typeface="Calibri Light"/>
                <a:ea typeface="Times New Roman"/>
              </a:rPr>
              <a:t>Vélo partagé</a:t>
            </a:r>
            <a:endParaRPr lang="fr-FR" sz="4000" b="0" strike="noStrike" spc="-1">
              <a:latin typeface="Arial"/>
            </a:endParaRPr>
          </a:p>
        </p:txBody>
      </p:sp>
      <p:sp>
        <p:nvSpPr>
          <p:cNvPr id="196" name="CustomShape 2"/>
          <p:cNvSpPr/>
          <p:nvPr/>
        </p:nvSpPr>
        <p:spPr>
          <a:xfrm>
            <a:off x="410760" y="6256800"/>
            <a:ext cx="4993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1C11BDAC-6A86-45B0-915A-1A97FDAFC912}" type="slidenum">
              <a:rPr lang="fr-FR" sz="1200" b="0" strike="noStrike" spc="-1">
                <a:solidFill>
                  <a:srgbClr val="8B8B8B"/>
                </a:solidFill>
                <a:latin typeface="Calibri"/>
                <a:ea typeface="DejaVu Sans"/>
              </a:rPr>
              <a:t>17</a:t>
            </a:fld>
            <a:endParaRPr lang="fr-FR" sz="1200" b="0" strike="noStrike" spc="-1">
              <a:latin typeface="Arial"/>
            </a:endParaRPr>
          </a:p>
        </p:txBody>
      </p:sp>
      <p:sp>
        <p:nvSpPr>
          <p:cNvPr id="197" name="CustomShape 3"/>
          <p:cNvSpPr/>
          <p:nvPr/>
        </p:nvSpPr>
        <p:spPr>
          <a:xfrm rot="5400000">
            <a:off x="9851400" y="1530720"/>
            <a:ext cx="3688560" cy="9432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800" b="1" strike="noStrike" spc="-1">
                <a:solidFill>
                  <a:srgbClr val="009CB3"/>
                </a:solidFill>
                <a:latin typeface="Calibri"/>
                <a:ea typeface="DejaVu Sans"/>
              </a:rPr>
              <a:t>Phase d’achat et d’utilisation</a:t>
            </a:r>
            <a:endParaRPr lang="fr-FR" sz="2800" b="0" strike="noStrike" spc="-1">
              <a:latin typeface="Arial"/>
            </a:endParaRPr>
          </a:p>
        </p:txBody>
      </p:sp>
      <p:pic>
        <p:nvPicPr>
          <p:cNvPr id="198" name="Immagine 4"/>
          <p:cNvPicPr/>
          <p:nvPr/>
        </p:nvPicPr>
        <p:blipFill>
          <a:blip r:embed="rId3" cstate="screen">
            <a:extLst>
              <a:ext uri="{28A0092B-C50C-407E-A947-70E740481C1C}">
                <a14:useLocalDpi xmlns:a14="http://schemas.microsoft.com/office/drawing/2010/main"/>
              </a:ext>
            </a:extLst>
          </a:blip>
          <a:stretch/>
        </p:blipFill>
        <p:spPr>
          <a:xfrm>
            <a:off x="911160" y="1634040"/>
            <a:ext cx="3294000" cy="4536000"/>
          </a:xfrm>
          <a:prstGeom prst="rect">
            <a:avLst/>
          </a:prstGeom>
          <a:ln>
            <a:noFill/>
          </a:ln>
        </p:spPr>
      </p:pic>
      <p:grpSp>
        <p:nvGrpSpPr>
          <p:cNvPr id="199" name="Group 4"/>
          <p:cNvGrpSpPr/>
          <p:nvPr/>
        </p:nvGrpSpPr>
        <p:grpSpPr>
          <a:xfrm>
            <a:off x="4626000" y="1648800"/>
            <a:ext cx="6597000" cy="4463640"/>
            <a:chOff x="4626000" y="1648800"/>
            <a:chExt cx="6597000" cy="4463640"/>
          </a:xfrm>
        </p:grpSpPr>
        <p:sp>
          <p:nvSpPr>
            <p:cNvPr id="200" name="CustomShape 5"/>
            <p:cNvSpPr/>
            <p:nvPr/>
          </p:nvSpPr>
          <p:spPr>
            <a:xfrm>
              <a:off x="4626000" y="1648800"/>
              <a:ext cx="6597000" cy="1426320"/>
            </a:xfrm>
            <a:prstGeom prst="roundRect">
              <a:avLst>
                <a:gd name="adj" fmla="val 16667"/>
              </a:avLst>
            </a:prstGeom>
            <a:solidFill>
              <a:srgbClr val="009CB3"/>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46160" tIns="146160" rIns="76320" bIns="145800" anchor="ctr">
              <a:noAutofit/>
            </a:bodyPr>
            <a:lstStyle/>
            <a:p>
              <a:pPr algn="just">
                <a:lnSpc>
                  <a:spcPct val="90000"/>
                </a:lnSpc>
                <a:spcAft>
                  <a:spcPts val="700"/>
                </a:spcAft>
              </a:pPr>
              <a:r>
                <a:rPr lang="fr-FR" sz="1800" b="0" strike="noStrike" spc="-1">
                  <a:solidFill>
                    <a:srgbClr val="FFFFFF"/>
                  </a:solidFill>
                  <a:latin typeface="Calibri"/>
                  <a:ea typeface="DejaVu Sans"/>
                </a:rPr>
                <a:t>Un système de partage de vélos est un ensemble de vélos mis à la disposition des utilisateurs pour effectuer un court trajet. Le partage de vélos est assuré par des prestataires privés ou par des municipalités dans le cadre d'accords avec un prestataire privé.</a:t>
              </a:r>
              <a:endParaRPr lang="fr-FR" sz="1800" b="0" strike="noStrike" spc="-1">
                <a:latin typeface="Arial"/>
              </a:endParaRPr>
            </a:p>
          </p:txBody>
        </p:sp>
        <p:sp>
          <p:nvSpPr>
            <p:cNvPr id="201" name="CustomShape 6"/>
            <p:cNvSpPr/>
            <p:nvPr/>
          </p:nvSpPr>
          <p:spPr>
            <a:xfrm>
              <a:off x="4626000" y="3188880"/>
              <a:ext cx="6597000" cy="1426320"/>
            </a:xfrm>
            <a:prstGeom prst="roundRect">
              <a:avLst>
                <a:gd name="adj" fmla="val 16667"/>
              </a:avLst>
            </a:prstGeom>
            <a:solidFill>
              <a:srgbClr val="009CB3"/>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46160" tIns="146160" rIns="76320" bIns="145800" anchor="ctr">
              <a:noAutofit/>
            </a:bodyPr>
            <a:lstStyle/>
            <a:p>
              <a:pPr algn="just">
                <a:lnSpc>
                  <a:spcPct val="90000"/>
                </a:lnSpc>
                <a:spcAft>
                  <a:spcPts val="700"/>
                </a:spcAft>
              </a:pPr>
              <a:r>
                <a:rPr lang="fr-FR" sz="1800" b="0" strike="noStrike" spc="-1">
                  <a:solidFill>
                    <a:srgbClr val="FFFFFF"/>
                  </a:solidFill>
                  <a:latin typeface="Calibri"/>
                  <a:ea typeface="DejaVu Sans"/>
                </a:rPr>
                <a:t>Au lieu d’acheter son propre vélo, dans le système de « partage », le vélo lui-même reste la propriété du prestataire de services de partage de vélos, qui est responsable des frais d’entretien, d’assurance et de réparation. </a:t>
              </a:r>
              <a:endParaRPr lang="fr-FR" sz="1800" b="0" strike="noStrike" spc="-1">
                <a:latin typeface="Arial"/>
              </a:endParaRPr>
            </a:p>
          </p:txBody>
        </p:sp>
        <p:sp>
          <p:nvSpPr>
            <p:cNvPr id="202" name="CustomShape 7"/>
            <p:cNvSpPr/>
            <p:nvPr/>
          </p:nvSpPr>
          <p:spPr>
            <a:xfrm>
              <a:off x="4626000" y="4686120"/>
              <a:ext cx="6597000" cy="1426320"/>
            </a:xfrm>
            <a:prstGeom prst="roundRect">
              <a:avLst>
                <a:gd name="adj" fmla="val 16667"/>
              </a:avLst>
            </a:prstGeom>
            <a:solidFill>
              <a:srgbClr val="009CB3"/>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46160" tIns="146160" rIns="76320" bIns="145800" anchor="ctr">
              <a:noAutofit/>
            </a:bodyPr>
            <a:lstStyle/>
            <a:p>
              <a:pPr algn="just">
                <a:lnSpc>
                  <a:spcPct val="90000"/>
                </a:lnSpc>
                <a:spcAft>
                  <a:spcPts val="700"/>
                </a:spcAft>
              </a:pPr>
              <a:r>
                <a:rPr lang="fr-FR" sz="1800" b="0" strike="noStrike" spc="-1">
                  <a:solidFill>
                    <a:srgbClr val="FFFFFF"/>
                  </a:solidFill>
                  <a:latin typeface="Calibri"/>
                  <a:ea typeface="DejaVu Sans"/>
                </a:rPr>
                <a:t>Le partage de vélos a souvent été adopté pour améliorer la mobilité urbaine ; cela réduit également la consommation d'énergie et de matières premières et coûte moins cher à l'utilisateur individuel ; cela peut également soutenir le développement d’une communauté et la mise en commun des ressources. </a:t>
              </a:r>
              <a:r>
                <a:rPr lang="fr-FR" sz="1800" b="0" strike="noStrike" spc="-1" baseline="101000">
                  <a:solidFill>
                    <a:srgbClr val="FFFFFF"/>
                  </a:solidFill>
                  <a:latin typeface="Calibri"/>
                  <a:ea typeface="DejaVu Sans"/>
                </a:rPr>
                <a:t>7,8</a:t>
              </a:r>
              <a:endParaRPr lang="fr-FR" sz="1800" b="0" strike="noStrike" spc="-1">
                <a:latin typeface="Arial"/>
              </a:endParaRPr>
            </a:p>
          </p:txBody>
        </p:sp>
      </p:grpSp>
      <p:grpSp>
        <p:nvGrpSpPr>
          <p:cNvPr id="203" name="Group 8"/>
          <p:cNvGrpSpPr/>
          <p:nvPr/>
        </p:nvGrpSpPr>
        <p:grpSpPr>
          <a:xfrm>
            <a:off x="0" y="0"/>
            <a:ext cx="36000" cy="36000"/>
            <a:chOff x="0" y="0"/>
            <a:chExt cx="36000" cy="36000"/>
          </a:xfrm>
        </p:grpSpPr>
      </p:gr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rot="5400000">
            <a:off x="9851400" y="1530720"/>
            <a:ext cx="3688560" cy="9432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800" b="1" strike="noStrike" spc="-1">
                <a:solidFill>
                  <a:srgbClr val="009CB3"/>
                </a:solidFill>
                <a:latin typeface="Calibri"/>
                <a:ea typeface="DejaVu Sans"/>
              </a:rPr>
              <a:t>Phase d’achat et d’utilisation</a:t>
            </a:r>
            <a:endParaRPr lang="fr-FR" sz="2800" b="0" strike="noStrike" spc="-1">
              <a:latin typeface="Arial"/>
            </a:endParaRPr>
          </a:p>
        </p:txBody>
      </p:sp>
      <p:sp>
        <p:nvSpPr>
          <p:cNvPr id="205" name="CustomShape 2"/>
          <p:cNvSpPr/>
          <p:nvPr/>
        </p:nvSpPr>
        <p:spPr>
          <a:xfrm>
            <a:off x="346320" y="1368000"/>
            <a:ext cx="11100960" cy="438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fr-FR" sz="2000" b="0" strike="noStrike" spc="-1">
                <a:solidFill>
                  <a:srgbClr val="000000"/>
                </a:solidFill>
                <a:latin typeface="Calibri"/>
                <a:ea typeface="Times New Roman"/>
              </a:rPr>
              <a:t>À ce jour, le partage de vélos n’a pas réussi à concurrencer les vélos privés et ne couvre qu’une très petite partie de la mobilité urbaine. L’une des raisons est qu’il est difficile de développer un système de partage de vélos qui soit suffisamment attractif pour inciter les consommateurs à abandonner leur voiture, mais qui soit également rentable.</a:t>
            </a: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r>
              <a:rPr lang="fr-FR" sz="2000" b="0" strike="noStrike" spc="-1">
                <a:solidFill>
                  <a:srgbClr val="000000"/>
                </a:solidFill>
                <a:latin typeface="Calibri"/>
                <a:ea typeface="Times New Roman"/>
              </a:rPr>
              <a:t>Le modèle traditionnel Business to Customer (B2C) met les vélos à disposition des clients via des stations d'accueil, tandis que les plateformes numériques sont utilisées pour effectuer le paiement. Cependant, les coûts initiaux et opérationnels élevés, les dommages et pertes fréquents dans les flottes, sont les principaux obstacles à la viabilité économique de cette entreprise</a:t>
            </a:r>
            <a:r>
              <a:rPr lang="fr-FR" sz="2000" b="0" strike="noStrike" spc="-1" baseline="101000">
                <a:solidFill>
                  <a:srgbClr val="000000"/>
                </a:solidFill>
                <a:latin typeface="Calibri"/>
                <a:ea typeface="Times New Roman"/>
              </a:rPr>
              <a:t>9</a:t>
            </a:r>
            <a:r>
              <a:rPr lang="fr-FR" sz="2000" b="0" strike="noStrike" spc="-1">
                <a:solidFill>
                  <a:srgbClr val="000000"/>
                </a:solidFill>
                <a:latin typeface="Calibri"/>
                <a:ea typeface="Times New Roman"/>
              </a:rPr>
              <a:t>.</a:t>
            </a: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r>
              <a:rPr lang="fr-FR" sz="2000" b="0" strike="noStrike" spc="-1">
                <a:solidFill>
                  <a:srgbClr val="000000"/>
                </a:solidFill>
                <a:latin typeface="Calibri"/>
                <a:ea typeface="Times New Roman"/>
              </a:rPr>
              <a:t>                           Les nouveaux modèles Business to Business (B2B) pourraient mieux permettre à l'entreprise de créer de la valeur : dans le cadre de ce système, le fournisseur vend le service de vélo partagé, non pas aux citoyens, mais à des promoteurs immobiliers prêts à payer pour que leurs résidents aient accès aux vélos partagés dans leur quartier. .</a:t>
            </a:r>
            <a:endParaRPr lang="fr-FR" sz="2000" b="0" strike="noStrike" spc="-1">
              <a:latin typeface="Arial"/>
            </a:endParaRPr>
          </a:p>
        </p:txBody>
      </p:sp>
      <p:sp>
        <p:nvSpPr>
          <p:cNvPr id="206" name="CustomShape 3"/>
          <p:cNvSpPr/>
          <p:nvPr/>
        </p:nvSpPr>
        <p:spPr>
          <a:xfrm>
            <a:off x="545040" y="435600"/>
            <a:ext cx="10842120" cy="48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pPr>
            <a:r>
              <a:rPr lang="fr-FR" sz="4000" b="1" strike="noStrike" spc="-1">
                <a:solidFill>
                  <a:srgbClr val="009CB3"/>
                </a:solidFill>
                <a:latin typeface="Calibri Light"/>
                <a:ea typeface="Times New Roman"/>
              </a:rPr>
              <a:t>Vélo partagé </a:t>
            </a:r>
            <a:endParaRPr lang="fr-FR" sz="4000" b="0" strike="noStrike" spc="-1">
              <a:latin typeface="Arial"/>
            </a:endParaRPr>
          </a:p>
        </p:txBody>
      </p:sp>
      <p:sp>
        <p:nvSpPr>
          <p:cNvPr id="207" name="CustomShape 4"/>
          <p:cNvSpPr/>
          <p:nvPr/>
        </p:nvSpPr>
        <p:spPr>
          <a:xfrm>
            <a:off x="410760" y="6256800"/>
            <a:ext cx="4993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8C13FDB5-7C52-456B-A713-53D065014201}" type="slidenum">
              <a:rPr lang="fr-FR" sz="1200" b="0" strike="noStrike" spc="-1">
                <a:solidFill>
                  <a:srgbClr val="8B8B8B"/>
                </a:solidFill>
                <a:latin typeface="Calibri"/>
                <a:ea typeface="DejaVu Sans"/>
              </a:rPr>
              <a:t>18</a:t>
            </a:fld>
            <a:endParaRPr lang="fr-FR" sz="1200" b="0" strike="noStrike" spc="-1">
              <a:latin typeface="Arial"/>
            </a:endParaRPr>
          </a:p>
        </p:txBody>
      </p:sp>
      <p:sp>
        <p:nvSpPr>
          <p:cNvPr id="208" name="CustomShape 5"/>
          <p:cNvSpPr/>
          <p:nvPr/>
        </p:nvSpPr>
        <p:spPr>
          <a:xfrm rot="20806200">
            <a:off x="113040" y="3948480"/>
            <a:ext cx="354456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3600" b="1" strike="noStrike" spc="-1">
                <a:solidFill>
                  <a:srgbClr val="FF7513"/>
                </a:solidFill>
                <a:latin typeface="Calibri"/>
                <a:ea typeface="DejaVu Sans"/>
              </a:rPr>
              <a:t>Une expérimentation</a:t>
            </a:r>
            <a:endParaRPr lang="fr-FR" sz="36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545040" y="426240"/>
            <a:ext cx="10842120" cy="48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pPr>
            <a:r>
              <a:rPr lang="fr-FR" sz="4000" b="1" strike="noStrike" spc="-1">
                <a:solidFill>
                  <a:srgbClr val="009CB3"/>
                </a:solidFill>
                <a:latin typeface="Calibri Light"/>
                <a:ea typeface="Times New Roman"/>
              </a:rPr>
              <a:t>Vélo partagé </a:t>
            </a:r>
            <a:endParaRPr lang="fr-FR" sz="4000" b="0" strike="noStrike" spc="-1">
              <a:latin typeface="Arial"/>
            </a:endParaRPr>
          </a:p>
        </p:txBody>
      </p:sp>
      <p:sp>
        <p:nvSpPr>
          <p:cNvPr id="210" name="CustomShape 2"/>
          <p:cNvSpPr/>
          <p:nvPr/>
        </p:nvSpPr>
        <p:spPr>
          <a:xfrm>
            <a:off x="410760" y="6256800"/>
            <a:ext cx="4993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CBBC5528-137D-4AA1-897A-DAA598754B3A}" type="slidenum">
              <a:rPr lang="fr-FR" sz="1200" b="0" strike="noStrike" spc="-1">
                <a:solidFill>
                  <a:srgbClr val="8B8B8B"/>
                </a:solidFill>
                <a:latin typeface="Calibri"/>
                <a:ea typeface="DejaVu Sans"/>
              </a:rPr>
              <a:t>19</a:t>
            </a:fld>
            <a:endParaRPr lang="fr-FR" sz="1200" b="0" strike="noStrike" spc="-1">
              <a:latin typeface="Arial"/>
            </a:endParaRPr>
          </a:p>
        </p:txBody>
      </p:sp>
      <p:pic>
        <p:nvPicPr>
          <p:cNvPr id="211" name="Immagine 3"/>
          <p:cNvPicPr/>
          <p:nvPr/>
        </p:nvPicPr>
        <p:blipFill>
          <a:blip r:embed="rId3"/>
          <a:stretch/>
        </p:blipFill>
        <p:spPr>
          <a:xfrm>
            <a:off x="5966640" y="1393920"/>
            <a:ext cx="5607000" cy="3728160"/>
          </a:xfrm>
          <a:prstGeom prst="rect">
            <a:avLst/>
          </a:prstGeom>
          <a:ln>
            <a:noFill/>
          </a:ln>
        </p:spPr>
      </p:pic>
      <p:sp>
        <p:nvSpPr>
          <p:cNvPr id="212" name="CustomShape 3"/>
          <p:cNvSpPr/>
          <p:nvPr/>
        </p:nvSpPr>
        <p:spPr>
          <a:xfrm rot="5400000">
            <a:off x="9851400" y="1530720"/>
            <a:ext cx="3688560" cy="9432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800" b="1" strike="noStrike" spc="-1">
                <a:solidFill>
                  <a:srgbClr val="009CB3"/>
                </a:solidFill>
                <a:latin typeface="Calibri"/>
                <a:ea typeface="DejaVu Sans"/>
              </a:rPr>
              <a:t>Phase d’achat et d’utilisation</a:t>
            </a:r>
            <a:endParaRPr lang="fr-FR" sz="2800" b="0" strike="noStrike" spc="-1">
              <a:latin typeface="Arial"/>
            </a:endParaRPr>
          </a:p>
        </p:txBody>
      </p:sp>
      <p:grpSp>
        <p:nvGrpSpPr>
          <p:cNvPr id="213" name="Group 4"/>
          <p:cNvGrpSpPr/>
          <p:nvPr/>
        </p:nvGrpSpPr>
        <p:grpSpPr>
          <a:xfrm>
            <a:off x="289440" y="1773360"/>
            <a:ext cx="6592320" cy="3907080"/>
            <a:chOff x="289440" y="1773360"/>
            <a:chExt cx="6592320" cy="3907080"/>
          </a:xfrm>
        </p:grpSpPr>
        <p:sp>
          <p:nvSpPr>
            <p:cNvPr id="214" name="CustomShape 5"/>
            <p:cNvSpPr/>
            <p:nvPr/>
          </p:nvSpPr>
          <p:spPr>
            <a:xfrm>
              <a:off x="289440" y="1773360"/>
              <a:ext cx="6592320" cy="1937520"/>
            </a:xfrm>
            <a:prstGeom prst="roundRect">
              <a:avLst>
                <a:gd name="adj" fmla="val 16667"/>
              </a:avLst>
            </a:prstGeom>
            <a:solidFill>
              <a:srgbClr val="009CB3"/>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71000" tIns="171000" rIns="76320" bIns="171000" anchor="ctr">
              <a:noAutofit/>
            </a:bodyPr>
            <a:lstStyle/>
            <a:p>
              <a:pPr>
                <a:lnSpc>
                  <a:spcPct val="90000"/>
                </a:lnSpc>
                <a:spcAft>
                  <a:spcPts val="700"/>
                </a:spcAft>
              </a:pPr>
              <a:r>
                <a:rPr lang="fr-FR" sz="1800" b="0" strike="noStrike" spc="-1">
                  <a:solidFill>
                    <a:srgbClr val="FFFFFF"/>
                  </a:solidFill>
                  <a:latin typeface="Calibri"/>
                  <a:ea typeface="DejaVu Sans"/>
                </a:rPr>
                <a:t>Outre la faible rentabilité, un autre défi doit être relevé pour rendre le vélo partagé plus durable : il s'agit des déchets que les entreprises de vélo partagé créent lors de la fermeture de leurs entreprises. Des études ont montré que lorsque les fournisseurs font faillite, des milliers de vélos finissent souvent dans le flux des déchets.</a:t>
              </a:r>
              <a:endParaRPr lang="fr-FR" sz="1800" b="0" strike="noStrike" spc="-1">
                <a:latin typeface="Arial"/>
              </a:endParaRPr>
            </a:p>
          </p:txBody>
        </p:sp>
        <p:sp>
          <p:nvSpPr>
            <p:cNvPr id="215" name="CustomShape 6"/>
            <p:cNvSpPr/>
            <p:nvPr/>
          </p:nvSpPr>
          <p:spPr>
            <a:xfrm>
              <a:off x="289440" y="3899160"/>
              <a:ext cx="6592320" cy="1781280"/>
            </a:xfrm>
            <a:prstGeom prst="roundRect">
              <a:avLst>
                <a:gd name="adj" fmla="val 16667"/>
              </a:avLst>
            </a:prstGeom>
            <a:solidFill>
              <a:srgbClr val="009CB3"/>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63440" tIns="163440" rIns="76320" bIns="163080" anchor="ctr">
              <a:noAutofit/>
            </a:bodyPr>
            <a:lstStyle/>
            <a:p>
              <a:pPr algn="just">
                <a:lnSpc>
                  <a:spcPct val="90000"/>
                </a:lnSpc>
                <a:spcAft>
                  <a:spcPts val="839"/>
                </a:spcAft>
              </a:pPr>
              <a:r>
                <a:rPr lang="fr-FR" sz="1800" b="0" strike="noStrike" spc="-1">
                  <a:solidFill>
                    <a:srgbClr val="FFFFFF"/>
                  </a:solidFill>
                  <a:latin typeface="Calibri"/>
                  <a:ea typeface="DejaVu Sans"/>
                </a:rPr>
                <a:t>Les futurs services de vélos en libre-service devraient être co-créés en impliquant différentes parties prenantes et en répartissant les responsabilités, sur toute la durée de vie du parc de vélos, entre les municipalités en tant que régulateurs, les entreprises en tant que producteurs responsables et les citoyens en tant qu'utilisateurs responsables. </a:t>
              </a:r>
              <a:endParaRPr lang="fr-FR" sz="1800" b="0" strike="noStrike" spc="-1">
                <a:latin typeface="Arial"/>
              </a:endParaRPr>
            </a:p>
          </p:txBody>
        </p:sp>
      </p:grpSp>
      <p:grpSp>
        <p:nvGrpSpPr>
          <p:cNvPr id="216" name="Group 7"/>
          <p:cNvGrpSpPr/>
          <p:nvPr/>
        </p:nvGrpSpPr>
        <p:grpSpPr>
          <a:xfrm>
            <a:off x="0" y="0"/>
            <a:ext cx="36000" cy="36000"/>
            <a:chOff x="0" y="0"/>
            <a:chExt cx="36000" cy="36000"/>
          </a:xfrm>
        </p:grpSpPr>
      </p:gr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528840" y="1807200"/>
            <a:ext cx="5117040" cy="219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fr-FR" sz="2000" b="1" strike="noStrike" spc="-1">
                <a:solidFill>
                  <a:srgbClr val="009CB3"/>
                </a:solidFill>
                <a:latin typeface="Calibri"/>
                <a:ea typeface="Times New Roman"/>
              </a:rPr>
              <a:t>Introduction.</a:t>
            </a:r>
            <a:r>
              <a:rPr lang="fr-FR" sz="2000" b="0" strike="noStrike" spc="-1">
                <a:solidFill>
                  <a:srgbClr val="009CB3"/>
                </a:solidFill>
                <a:latin typeface="Calibri"/>
                <a:ea typeface="Times New Roman"/>
              </a:rPr>
              <a:t> </a:t>
            </a:r>
            <a:endParaRPr lang="fr-FR" sz="2000" b="0" strike="noStrike" spc="-1">
              <a:latin typeface="Arial"/>
            </a:endParaRPr>
          </a:p>
          <a:p>
            <a:pPr algn="just">
              <a:lnSpc>
                <a:spcPct val="100000"/>
              </a:lnSpc>
            </a:pPr>
            <a:r>
              <a:rPr lang="fr-FR" sz="2000" b="1" strike="noStrike" spc="-1">
                <a:solidFill>
                  <a:srgbClr val="009CB3"/>
                </a:solidFill>
                <a:latin typeface="Calibri"/>
                <a:ea typeface="Times New Roman"/>
              </a:rPr>
              <a:t>Économie du vélo : des modèles linéaires aux modèles circulaire</a:t>
            </a:r>
            <a:endParaRPr lang="fr-FR" sz="2000" b="0" strike="noStrike" spc="-1">
              <a:latin typeface="Arial"/>
            </a:endParaRPr>
          </a:p>
          <a:p>
            <a:pPr algn="just">
              <a:lnSpc>
                <a:spcPct val="100000"/>
              </a:lnSpc>
            </a:pPr>
            <a:r>
              <a:rPr lang="fr-FR" sz="2000" b="0" strike="noStrike" spc="-1">
                <a:solidFill>
                  <a:srgbClr val="000000"/>
                </a:solidFill>
                <a:latin typeface="Calibri"/>
                <a:ea typeface="Times New Roman"/>
              </a:rPr>
              <a:t>1. Économie linéaire ou circulaire</a:t>
            </a:r>
            <a:endParaRPr lang="fr-FR" sz="2000" b="0" strike="noStrike" spc="-1">
              <a:latin typeface="Arial"/>
            </a:endParaRPr>
          </a:p>
          <a:p>
            <a:pPr algn="just">
              <a:lnSpc>
                <a:spcPct val="100000"/>
              </a:lnSpc>
            </a:pPr>
            <a:r>
              <a:rPr lang="fr-FR" sz="2000" b="0" strike="noStrike" spc="-1">
                <a:solidFill>
                  <a:srgbClr val="000000"/>
                </a:solidFill>
                <a:latin typeface="Calibri"/>
                <a:ea typeface="Times New Roman"/>
              </a:rPr>
              <a:t>2. Au-delà d'une économie linéaire dans le secteur du vélo</a:t>
            </a:r>
            <a:endParaRPr lang="fr-FR" sz="2000" b="0" strike="noStrike" spc="-1">
              <a:latin typeface="Arial"/>
            </a:endParaRPr>
          </a:p>
          <a:p>
            <a:pPr algn="just">
              <a:lnSpc>
                <a:spcPct val="100000"/>
              </a:lnSpc>
            </a:pPr>
            <a:r>
              <a:rPr lang="fr-FR" sz="2000" b="0" strike="noStrike" spc="-1">
                <a:solidFill>
                  <a:srgbClr val="000000"/>
                </a:solidFill>
                <a:latin typeface="Calibri"/>
                <a:ea typeface="Times New Roman"/>
              </a:rPr>
              <a:t>3. Obsolescence programmée</a:t>
            </a:r>
            <a:endParaRPr lang="fr-FR" sz="2000" b="0" strike="noStrike" spc="-1">
              <a:latin typeface="Arial"/>
            </a:endParaRPr>
          </a:p>
          <a:p>
            <a:pPr algn="just">
              <a:lnSpc>
                <a:spcPct val="100000"/>
              </a:lnSpc>
            </a:pPr>
            <a:r>
              <a:rPr lang="fr-FR" sz="2000" b="0" strike="noStrike" spc="-1">
                <a:solidFill>
                  <a:srgbClr val="000000"/>
                </a:solidFill>
                <a:latin typeface="Calibri"/>
                <a:ea typeface="Times New Roman"/>
              </a:rPr>
              <a:t>4. Aucun composant standard</a:t>
            </a:r>
            <a:endParaRPr lang="fr-FR" sz="2000" b="0" strike="noStrike" spc="-1">
              <a:latin typeface="Arial"/>
            </a:endParaRPr>
          </a:p>
        </p:txBody>
      </p:sp>
      <p:sp>
        <p:nvSpPr>
          <p:cNvPr id="97" name="CustomShape 2"/>
          <p:cNvSpPr/>
          <p:nvPr/>
        </p:nvSpPr>
        <p:spPr>
          <a:xfrm>
            <a:off x="410760" y="525600"/>
            <a:ext cx="10842120" cy="48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fr-FR" sz="4000" b="1" strike="noStrike" spc="-1">
                <a:solidFill>
                  <a:srgbClr val="009CB3"/>
                </a:solidFill>
                <a:latin typeface="Calibri Light"/>
                <a:ea typeface="GothamMedium"/>
              </a:rPr>
              <a:t>Table de matières</a:t>
            </a:r>
            <a:endParaRPr lang="fr-FR" sz="4000" b="0" strike="noStrike" spc="-1">
              <a:latin typeface="Arial"/>
            </a:endParaRPr>
          </a:p>
        </p:txBody>
      </p:sp>
      <p:sp>
        <p:nvSpPr>
          <p:cNvPr id="98" name="CustomShape 3"/>
          <p:cNvSpPr/>
          <p:nvPr/>
        </p:nvSpPr>
        <p:spPr>
          <a:xfrm>
            <a:off x="410760" y="6256800"/>
            <a:ext cx="4993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7960CF05-4CBB-4C6A-AB80-00590563CCB7}" type="slidenum">
              <a:rPr lang="fr-FR" sz="1200" b="0" strike="noStrike" spc="-1">
                <a:solidFill>
                  <a:srgbClr val="8B8B8B"/>
                </a:solidFill>
                <a:latin typeface="Calibri"/>
                <a:ea typeface="DejaVu Sans"/>
              </a:rPr>
              <a:t>2</a:t>
            </a:fld>
            <a:endParaRPr lang="fr-FR" sz="1200" b="0" strike="noStrike" spc="-1">
              <a:latin typeface="Arial"/>
            </a:endParaRPr>
          </a:p>
        </p:txBody>
      </p:sp>
      <p:sp>
        <p:nvSpPr>
          <p:cNvPr id="99" name="CustomShape 4"/>
          <p:cNvSpPr/>
          <p:nvPr/>
        </p:nvSpPr>
        <p:spPr>
          <a:xfrm>
            <a:off x="5990760" y="2235600"/>
            <a:ext cx="4738680" cy="352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fr-FR" sz="2000" b="1" strike="noStrike" spc="-1">
                <a:solidFill>
                  <a:srgbClr val="009CB3"/>
                </a:solidFill>
                <a:latin typeface="Calibri"/>
                <a:ea typeface="Times New Roman"/>
              </a:rPr>
              <a:t>Améliorer la circularité dans le secteur du vélo</a:t>
            </a:r>
            <a:endParaRPr lang="fr-FR" sz="2000" b="0" strike="noStrike" spc="-1">
              <a:latin typeface="Arial"/>
            </a:endParaRPr>
          </a:p>
          <a:p>
            <a:pPr algn="just">
              <a:lnSpc>
                <a:spcPct val="100000"/>
              </a:lnSpc>
            </a:pPr>
            <a:r>
              <a:rPr lang="fr-FR" sz="2000" b="0" strike="noStrike" spc="-1">
                <a:solidFill>
                  <a:srgbClr val="000000"/>
                </a:solidFill>
                <a:latin typeface="Calibri"/>
                <a:ea typeface="Times New Roman"/>
              </a:rPr>
              <a:t>5. Phases de circularité</a:t>
            </a:r>
            <a:endParaRPr lang="fr-FR" sz="2000" b="0" strike="noStrike" spc="-1">
              <a:latin typeface="Arial"/>
            </a:endParaRPr>
          </a:p>
          <a:p>
            <a:pPr algn="just">
              <a:lnSpc>
                <a:spcPct val="100000"/>
              </a:lnSpc>
            </a:pPr>
            <a:r>
              <a:rPr lang="fr-FR" sz="2000" b="0" strike="noStrike" spc="-1">
                <a:solidFill>
                  <a:srgbClr val="000000"/>
                </a:solidFill>
                <a:latin typeface="Calibri"/>
                <a:ea typeface="Times New Roman"/>
              </a:rPr>
              <a:t>PRODUCTION</a:t>
            </a:r>
            <a:endParaRPr lang="fr-FR" sz="2000" b="0" strike="noStrike" spc="-1">
              <a:latin typeface="Arial"/>
            </a:endParaRPr>
          </a:p>
          <a:p>
            <a:pPr algn="just">
              <a:lnSpc>
                <a:spcPct val="100000"/>
              </a:lnSpc>
            </a:pPr>
            <a:r>
              <a:rPr lang="fr-FR" sz="2000" b="0" strike="noStrike" spc="-1">
                <a:solidFill>
                  <a:srgbClr val="000000"/>
                </a:solidFill>
                <a:latin typeface="Calibri"/>
                <a:ea typeface="Times New Roman"/>
              </a:rPr>
              <a:t>6. Eco-conception</a:t>
            </a:r>
            <a:endParaRPr lang="fr-FR" sz="2000" b="0" strike="noStrike" spc="-1">
              <a:latin typeface="Arial"/>
            </a:endParaRPr>
          </a:p>
          <a:p>
            <a:pPr algn="just">
              <a:lnSpc>
                <a:spcPct val="100000"/>
              </a:lnSpc>
            </a:pPr>
            <a:r>
              <a:rPr lang="fr-FR" sz="2000" b="0" strike="noStrike" spc="-1">
                <a:solidFill>
                  <a:srgbClr val="000000"/>
                </a:solidFill>
                <a:latin typeface="Calibri"/>
                <a:ea typeface="Times New Roman"/>
              </a:rPr>
              <a:t>7. Des matériaux plus durables</a:t>
            </a:r>
            <a:endParaRPr lang="fr-FR" sz="2000" b="0" strike="noStrike" spc="-1">
              <a:latin typeface="Arial"/>
            </a:endParaRPr>
          </a:p>
          <a:p>
            <a:pPr algn="just">
              <a:lnSpc>
                <a:spcPct val="100000"/>
              </a:lnSpc>
            </a:pPr>
            <a:r>
              <a:rPr lang="fr-FR" sz="2000" b="0" strike="noStrike" spc="-1">
                <a:solidFill>
                  <a:srgbClr val="000000"/>
                </a:solidFill>
                <a:latin typeface="Calibri"/>
                <a:ea typeface="Times New Roman"/>
              </a:rPr>
              <a:t>ACHAT ET UTILISATION</a:t>
            </a:r>
            <a:endParaRPr lang="fr-FR" sz="2000" b="0" strike="noStrike" spc="-1">
              <a:latin typeface="Arial"/>
            </a:endParaRPr>
          </a:p>
          <a:p>
            <a:pPr algn="just">
              <a:lnSpc>
                <a:spcPct val="100000"/>
              </a:lnSpc>
            </a:pPr>
            <a:r>
              <a:rPr lang="fr-FR" sz="2000" b="0" strike="noStrike" spc="-1">
                <a:solidFill>
                  <a:srgbClr val="000000"/>
                </a:solidFill>
                <a:latin typeface="Calibri"/>
                <a:ea typeface="Times New Roman"/>
              </a:rPr>
              <a:t>8. Modèles économiques circulaires</a:t>
            </a:r>
            <a:endParaRPr lang="fr-FR" sz="2000" b="0" strike="noStrike" spc="-1">
              <a:latin typeface="Arial"/>
            </a:endParaRPr>
          </a:p>
          <a:p>
            <a:pPr algn="just">
              <a:lnSpc>
                <a:spcPct val="100000"/>
              </a:lnSpc>
            </a:pPr>
            <a:r>
              <a:rPr lang="fr-FR" sz="2000" b="0" strike="noStrike" spc="-1">
                <a:solidFill>
                  <a:srgbClr val="000000"/>
                </a:solidFill>
                <a:latin typeface="Calibri"/>
                <a:ea typeface="Times New Roman"/>
              </a:rPr>
              <a:t>9. Vélo partagé</a:t>
            </a:r>
            <a:endParaRPr lang="fr-FR" sz="2000" b="0" strike="noStrike" spc="-1">
              <a:latin typeface="Arial"/>
            </a:endParaRPr>
          </a:p>
          <a:p>
            <a:pPr algn="just">
              <a:lnSpc>
                <a:spcPct val="100000"/>
              </a:lnSpc>
            </a:pPr>
            <a:r>
              <a:rPr lang="fr-FR" sz="2000" b="0" strike="noStrike" spc="-1">
                <a:solidFill>
                  <a:srgbClr val="000000"/>
                </a:solidFill>
                <a:latin typeface="Calibri"/>
                <a:ea typeface="Times New Roman"/>
              </a:rPr>
              <a:t>10. Location de vélo ou leasing</a:t>
            </a:r>
            <a:endParaRPr lang="fr-FR" sz="2000" b="0" strike="noStrike" spc="-1">
              <a:latin typeface="Arial"/>
            </a:endParaRPr>
          </a:p>
          <a:p>
            <a:pPr algn="just">
              <a:lnSpc>
                <a:spcPct val="100000"/>
              </a:lnSpc>
            </a:pPr>
            <a:r>
              <a:rPr lang="fr-FR" sz="2000" b="0" strike="noStrike" spc="-1">
                <a:solidFill>
                  <a:srgbClr val="000000"/>
                </a:solidFill>
                <a:latin typeface="Calibri"/>
                <a:ea typeface="Times New Roman"/>
              </a:rPr>
              <a:t>11. Modèle de performances</a:t>
            </a:r>
            <a:endParaRPr lang="fr-FR" sz="2000" b="0" strike="noStrike" spc="-1">
              <a:latin typeface="Arial"/>
            </a:endParaRPr>
          </a:p>
        </p:txBody>
      </p:sp>
      <p:sp>
        <p:nvSpPr>
          <p:cNvPr id="100" name="CustomShape 5"/>
          <p:cNvSpPr/>
          <p:nvPr/>
        </p:nvSpPr>
        <p:spPr>
          <a:xfrm>
            <a:off x="9570960" y="2770200"/>
            <a:ext cx="2611080" cy="255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fr-FR" sz="2000" b="0" strike="noStrike" spc="-1">
                <a:solidFill>
                  <a:srgbClr val="000000"/>
                </a:solidFill>
                <a:latin typeface="Calibri"/>
                <a:ea typeface="Times New Roman"/>
              </a:rPr>
              <a:t>REUTILISATION /REPARATION</a:t>
            </a:r>
            <a:endParaRPr lang="fr-FR" sz="2000" b="0" strike="noStrike" spc="-1">
              <a:latin typeface="Arial"/>
            </a:endParaRPr>
          </a:p>
          <a:p>
            <a:pPr marL="343080" indent="-342000" algn="just">
              <a:lnSpc>
                <a:spcPct val="100000"/>
              </a:lnSpc>
              <a:buClr>
                <a:srgbClr val="000000"/>
              </a:buClr>
              <a:buFont typeface="Calibri Light"/>
              <a:buAutoNum type="arabicPeriod" startAt="12"/>
            </a:pPr>
            <a:r>
              <a:rPr lang="fr-FR" sz="2000" b="0" strike="noStrike" spc="-1">
                <a:solidFill>
                  <a:srgbClr val="000000"/>
                </a:solidFill>
                <a:latin typeface="Calibri"/>
                <a:ea typeface="Times New Roman"/>
              </a:rPr>
              <a:t>Les ateliers vélos d’autoréparation</a:t>
            </a:r>
            <a:endParaRPr lang="fr-FR" sz="2000" b="0" strike="noStrike" spc="-1">
              <a:latin typeface="Arial"/>
            </a:endParaRPr>
          </a:p>
          <a:p>
            <a:pPr marL="343080" indent="-342000" algn="just">
              <a:lnSpc>
                <a:spcPct val="100000"/>
              </a:lnSpc>
              <a:buClr>
                <a:srgbClr val="000000"/>
              </a:buClr>
              <a:buFont typeface="Calibri Light"/>
              <a:buAutoNum type="arabicPeriod" startAt="12"/>
            </a:pPr>
            <a:r>
              <a:rPr lang="fr-FR" sz="2000" b="0" strike="noStrike" spc="-1">
                <a:solidFill>
                  <a:srgbClr val="000000"/>
                </a:solidFill>
                <a:latin typeface="Calibri"/>
                <a:ea typeface="Times New Roman"/>
              </a:rPr>
              <a:t>Le passeport vélo</a:t>
            </a: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r>
              <a:rPr lang="fr-FR" sz="2000" b="0" strike="noStrike" spc="-1">
                <a:solidFill>
                  <a:srgbClr val="000000"/>
                </a:solidFill>
                <a:latin typeface="Calibri"/>
                <a:ea typeface="Times New Roman"/>
              </a:rPr>
              <a:t>RE /APRES UTILISATION</a:t>
            </a:r>
            <a:endParaRPr lang="fr-FR" sz="2000" b="0" strike="noStrike" spc="-1">
              <a:latin typeface="Arial"/>
            </a:endParaRPr>
          </a:p>
          <a:p>
            <a:pPr algn="just">
              <a:lnSpc>
                <a:spcPct val="100000"/>
              </a:lnSpc>
            </a:pPr>
            <a:r>
              <a:rPr lang="fr-FR" sz="2000" b="0" strike="noStrike" spc="-1">
                <a:solidFill>
                  <a:srgbClr val="000000"/>
                </a:solidFill>
                <a:latin typeface="Calibri"/>
                <a:ea typeface="Times New Roman"/>
              </a:rPr>
              <a:t>14.Systèmes de reprise</a:t>
            </a:r>
            <a:endParaRPr lang="fr-FR" sz="2000" b="0" strike="noStrike" spc="-1">
              <a:latin typeface="Arial"/>
            </a:endParaRPr>
          </a:p>
          <a:p>
            <a:pPr algn="just">
              <a:lnSpc>
                <a:spcPct val="100000"/>
              </a:lnSpc>
            </a:pPr>
            <a:r>
              <a:rPr lang="fr-FR" sz="2000" b="0" strike="noStrike" spc="-1">
                <a:solidFill>
                  <a:srgbClr val="000000"/>
                </a:solidFill>
                <a:latin typeface="Calibri"/>
                <a:ea typeface="Times New Roman"/>
              </a:rPr>
              <a:t>15.Remise à neuf </a:t>
            </a:r>
            <a:endParaRPr lang="fr-FR" sz="2000" b="0" strike="noStrike" spc="-1">
              <a:latin typeface="Arial"/>
            </a:endParaRPr>
          </a:p>
          <a:p>
            <a:pPr algn="just">
              <a:lnSpc>
                <a:spcPct val="100000"/>
              </a:lnSpc>
            </a:pPr>
            <a:r>
              <a:rPr lang="fr-FR" sz="2000" b="0" strike="noStrike" spc="-1">
                <a:solidFill>
                  <a:srgbClr val="000000"/>
                </a:solidFill>
                <a:latin typeface="Calibri"/>
                <a:ea typeface="Times New Roman"/>
              </a:rPr>
              <a:t>16.Matériaux de recyclage</a:t>
            </a:r>
            <a:endParaRPr lang="fr-FR" sz="2000" b="0" strike="noStrike" spc="-1">
              <a:latin typeface="Arial"/>
            </a:endParaRPr>
          </a:p>
        </p:txBody>
      </p:sp>
      <p:sp>
        <p:nvSpPr>
          <p:cNvPr id="101" name="CustomShape 6"/>
          <p:cNvSpPr/>
          <p:nvPr/>
        </p:nvSpPr>
        <p:spPr>
          <a:xfrm>
            <a:off x="5765040" y="2026440"/>
            <a:ext cx="6337080" cy="4236840"/>
          </a:xfrm>
          <a:prstGeom prst="flowChartProcess">
            <a:avLst/>
          </a:prstGeom>
          <a:noFill/>
          <a:ln>
            <a:solidFill>
              <a:srgbClr val="349F90"/>
            </a:solidFill>
            <a:round/>
          </a:ln>
        </p:spPr>
        <p:style>
          <a:lnRef idx="2">
            <a:schemeClr val="accent1">
              <a:shade val="15000"/>
            </a:schemeClr>
          </a:lnRef>
          <a:fillRef idx="1">
            <a:schemeClr val="accent1"/>
          </a:fillRef>
          <a:effectRef idx="0">
            <a:schemeClr val="accent1"/>
          </a:effectRef>
          <a:fontRef idx="minor"/>
        </p:style>
        <p:txBody>
          <a:bodyPr/>
          <a:lstStyle/>
          <a:p>
            <a:endParaRPr lang="fr-FR"/>
          </a:p>
        </p:txBody>
      </p:sp>
      <p:sp>
        <p:nvSpPr>
          <p:cNvPr id="102" name="CustomShape 7"/>
          <p:cNvSpPr/>
          <p:nvPr/>
        </p:nvSpPr>
        <p:spPr>
          <a:xfrm>
            <a:off x="410760" y="1519920"/>
            <a:ext cx="5235120" cy="2865600"/>
          </a:xfrm>
          <a:prstGeom prst="rect">
            <a:avLst/>
          </a:prstGeom>
          <a:noFill/>
          <a:ln>
            <a:solidFill>
              <a:srgbClr val="349F90"/>
            </a:solidFill>
            <a:round/>
          </a:ln>
        </p:spPr>
        <p:style>
          <a:lnRef idx="2">
            <a:schemeClr val="accent1">
              <a:shade val="15000"/>
            </a:schemeClr>
          </a:lnRef>
          <a:fillRef idx="1">
            <a:schemeClr val="accent1"/>
          </a:fillRef>
          <a:effectRef idx="0">
            <a:schemeClr val="accent1"/>
          </a:effectRef>
          <a:fontRef idx="minor"/>
        </p:style>
        <p:txBody>
          <a:bodyPr/>
          <a:lstStyle/>
          <a:p>
            <a:endParaRPr lang="fr-F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183960" y="1729080"/>
            <a:ext cx="11241360" cy="384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spcBef>
                <a:spcPts val="1001"/>
              </a:spcBef>
            </a:pPr>
            <a:r>
              <a:rPr lang="fr-FR" sz="2000" b="0" strike="noStrike" spc="-1">
                <a:solidFill>
                  <a:srgbClr val="000000"/>
                </a:solidFill>
                <a:latin typeface="Calibri"/>
                <a:ea typeface="Times New Roman"/>
              </a:rPr>
              <a:t>La location de vélos est un BM « produit en tant que service ». Dans cette approche, le prestataire est propriétaire du vélo mais offre aux clients un accès exclusif à l'utilisation du vélo en échange du paiement d'un loyer. Les frais d’entretien, d’assurance, de réparation, de remise à neuf et d’élimination sont à la charge du bailleur.</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A la fin de la durée du contrat de location, ou en cas de défaut, les vélos sont restitués au loueur. Cela simplifie le système de reprise des vélos d'occasion, par rapport aux modèles de vente classiques, où le retour dépend du client. Une fois le contrat exécuté, le locataire a la possibilité d’acheter le vélo et d’en devenir ainsi propriétaire. </a:t>
            </a:r>
            <a:endParaRPr lang="fr-FR" sz="2000" b="0" strike="noStrike" spc="-1">
              <a:latin typeface="Arial"/>
            </a:endParaRPr>
          </a:p>
          <a:p>
            <a:pPr algn="just">
              <a:lnSpc>
                <a:spcPct val="90000"/>
              </a:lnSpc>
              <a:spcBef>
                <a:spcPts val="1001"/>
              </a:spcBef>
            </a:pPr>
            <a:endParaRPr lang="fr-FR" sz="2000" b="0" strike="noStrike" spc="-1">
              <a:latin typeface="Arial"/>
            </a:endParaRPr>
          </a:p>
          <a:p>
            <a:pPr algn="just">
              <a:lnSpc>
                <a:spcPct val="90000"/>
              </a:lnSpc>
              <a:spcBef>
                <a:spcPts val="1001"/>
              </a:spcBef>
            </a:pP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La Société « Swapfiets » loue ses vélos et les livre au client moyennant un forfait mensuel pour l'utilisation du vélo. En cas de défaut Swapfiets répare les vélos en 48h. Cela donne aux cyclistes la tranquillité d’esprit et s’assure qu’ils disposeront toujours d’un vélo en bon état de fonctionnement.</a:t>
            </a:r>
            <a:endParaRPr lang="fr-FR" sz="2000" b="0" strike="noStrike" spc="-1">
              <a:latin typeface="Arial"/>
            </a:endParaRPr>
          </a:p>
        </p:txBody>
      </p:sp>
      <p:sp>
        <p:nvSpPr>
          <p:cNvPr id="218" name="CustomShape 2"/>
          <p:cNvSpPr/>
          <p:nvPr/>
        </p:nvSpPr>
        <p:spPr>
          <a:xfrm>
            <a:off x="545040" y="381240"/>
            <a:ext cx="10842120" cy="48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fr-FR" sz="4000" b="1" strike="noStrike" spc="-1">
                <a:solidFill>
                  <a:srgbClr val="009CB3"/>
                </a:solidFill>
                <a:latin typeface="Calibri Light"/>
                <a:ea typeface="Times New Roman"/>
              </a:rPr>
              <a:t>Location de vélo ou leasing </a:t>
            </a:r>
            <a:br/>
            <a:endParaRPr lang="fr-FR" sz="4000" b="0" strike="noStrike" spc="-1">
              <a:latin typeface="Arial"/>
            </a:endParaRPr>
          </a:p>
        </p:txBody>
      </p:sp>
      <p:sp>
        <p:nvSpPr>
          <p:cNvPr id="219" name="CustomShape 3"/>
          <p:cNvSpPr/>
          <p:nvPr/>
        </p:nvSpPr>
        <p:spPr>
          <a:xfrm>
            <a:off x="410760" y="6256800"/>
            <a:ext cx="4993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CDEBE230-0A25-4050-AE7E-F073F49EBCD5}" type="slidenum">
              <a:rPr lang="fr-FR" sz="1200" b="0" strike="noStrike" spc="-1">
                <a:solidFill>
                  <a:srgbClr val="8B8B8B"/>
                </a:solidFill>
                <a:latin typeface="Calibri"/>
                <a:ea typeface="DejaVu Sans"/>
              </a:rPr>
              <a:t>20</a:t>
            </a:fld>
            <a:endParaRPr lang="fr-FR" sz="1200" b="0" strike="noStrike" spc="-1">
              <a:latin typeface="Arial"/>
            </a:endParaRPr>
          </a:p>
        </p:txBody>
      </p:sp>
      <p:sp>
        <p:nvSpPr>
          <p:cNvPr id="220" name="CustomShape 4"/>
          <p:cNvSpPr/>
          <p:nvPr/>
        </p:nvSpPr>
        <p:spPr>
          <a:xfrm rot="5400000">
            <a:off x="9851400" y="1530720"/>
            <a:ext cx="3688560" cy="9432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800" b="1" strike="noStrike" spc="-1">
                <a:solidFill>
                  <a:srgbClr val="009CB3"/>
                </a:solidFill>
                <a:latin typeface="Calibri"/>
                <a:ea typeface="DejaVu Sans"/>
              </a:rPr>
              <a:t>Phase d’achat et d’utilisation</a:t>
            </a:r>
            <a:endParaRPr lang="fr-FR" sz="2800" b="0" strike="noStrike" spc="-1">
              <a:latin typeface="Arial"/>
            </a:endParaRPr>
          </a:p>
        </p:txBody>
      </p:sp>
      <p:sp>
        <p:nvSpPr>
          <p:cNvPr id="221" name="CustomShape 5"/>
          <p:cNvSpPr/>
          <p:nvPr/>
        </p:nvSpPr>
        <p:spPr>
          <a:xfrm rot="20806200">
            <a:off x="2188440" y="4114440"/>
            <a:ext cx="331236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3600" b="1" strike="noStrike" spc="-1">
                <a:solidFill>
                  <a:srgbClr val="FF7513"/>
                </a:solidFill>
                <a:latin typeface="Calibri"/>
                <a:ea typeface="DejaVu Sans"/>
              </a:rPr>
              <a:t>Un exemple</a:t>
            </a:r>
            <a:endParaRPr lang="fr-FR" sz="36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410760" y="2635200"/>
            <a:ext cx="10842120" cy="3416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spcBef>
                <a:spcPts val="1001"/>
              </a:spcBef>
            </a:pPr>
            <a:r>
              <a:rPr lang="fr-FR" sz="2000" b="0" strike="noStrike" spc="-1">
                <a:solidFill>
                  <a:srgbClr val="000000"/>
                </a:solidFill>
                <a:latin typeface="Calibri"/>
                <a:ea typeface="Times New Roman"/>
              </a:rPr>
              <a:t>Le « modèle de performance » représente une approche mixte, entre le modèle de propriété classique et le modèle « produit en tant que service ». Le client ne paie plus l'intégralité du vélo en une seule fois lorsqu'il commande le vélo dans un magasin ; au lieu de cela, le client achète uniquement la plate-forme et les consommables et paie des frais mensuels pour l'utilisation du groupe moto-propulseur.</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Des plateformes pré-utilisées pourraient être proposées aux cyclistes moins portés sur les dernières technologies ou ayant un pouvoir d’achat plus faible.</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L'assemblage de la plate-forme et du groupe motopropulseur pour former un vélo complet est effectué par un magasin de vélos</a:t>
            </a:r>
            <a:r>
              <a:rPr lang="fr-FR" sz="2000" b="0" strike="noStrike" spc="-1" baseline="101000">
                <a:solidFill>
                  <a:srgbClr val="000000"/>
                </a:solidFill>
                <a:latin typeface="Calibri"/>
                <a:ea typeface="Times New Roman"/>
              </a:rPr>
              <a:t>4</a:t>
            </a:r>
            <a:r>
              <a:rPr lang="fr-FR" sz="2000" b="0" strike="noStrike" spc="-1">
                <a:solidFill>
                  <a:srgbClr val="000000"/>
                </a:solidFill>
                <a:latin typeface="Calibri"/>
                <a:ea typeface="Times New Roman"/>
              </a:rPr>
              <a:t>.</a:t>
            </a:r>
            <a:endParaRPr lang="fr-FR" sz="2000" b="0" strike="noStrike" spc="-1">
              <a:latin typeface="Arial"/>
            </a:endParaRPr>
          </a:p>
        </p:txBody>
      </p:sp>
      <p:sp>
        <p:nvSpPr>
          <p:cNvPr id="223" name="CustomShape 2"/>
          <p:cNvSpPr/>
          <p:nvPr/>
        </p:nvSpPr>
        <p:spPr>
          <a:xfrm>
            <a:off x="545040" y="481680"/>
            <a:ext cx="10842120" cy="48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fr-FR" sz="4000" b="1" strike="noStrike" spc="-1">
                <a:solidFill>
                  <a:srgbClr val="009CB3"/>
                </a:solidFill>
                <a:latin typeface="Calibri Light"/>
                <a:ea typeface="Times New Roman"/>
              </a:rPr>
              <a:t>Modèle de performance</a:t>
            </a:r>
            <a:br/>
            <a:br/>
            <a:endParaRPr lang="fr-FR" sz="4000" b="0" strike="noStrike" spc="-1">
              <a:latin typeface="Arial"/>
            </a:endParaRPr>
          </a:p>
        </p:txBody>
      </p:sp>
      <p:sp>
        <p:nvSpPr>
          <p:cNvPr id="224" name="CustomShape 3"/>
          <p:cNvSpPr/>
          <p:nvPr/>
        </p:nvSpPr>
        <p:spPr>
          <a:xfrm>
            <a:off x="410760" y="6256800"/>
            <a:ext cx="4993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AC8DD96F-4458-4946-A513-39422C68EAE1}" type="slidenum">
              <a:rPr lang="fr-FR" sz="1200" b="0" strike="noStrike" spc="-1">
                <a:solidFill>
                  <a:srgbClr val="8B8B8B"/>
                </a:solidFill>
                <a:latin typeface="Calibri"/>
                <a:ea typeface="DejaVu Sans"/>
              </a:rPr>
              <a:t>21</a:t>
            </a:fld>
            <a:endParaRPr lang="fr-FR" sz="1200" b="0" strike="noStrike" spc="-1">
              <a:latin typeface="Arial"/>
            </a:endParaRPr>
          </a:p>
        </p:txBody>
      </p:sp>
      <p:sp>
        <p:nvSpPr>
          <p:cNvPr id="225" name="CustomShape 4"/>
          <p:cNvSpPr/>
          <p:nvPr/>
        </p:nvSpPr>
        <p:spPr>
          <a:xfrm rot="5400000">
            <a:off x="9851400" y="1530720"/>
            <a:ext cx="3688560" cy="9432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800" b="1" strike="noStrike" spc="-1">
                <a:solidFill>
                  <a:srgbClr val="009CB3"/>
                </a:solidFill>
                <a:latin typeface="Calibri"/>
                <a:ea typeface="DejaVu Sans"/>
              </a:rPr>
              <a:t>Phase d’achat et d’utilisation</a:t>
            </a:r>
            <a:endParaRPr lang="fr-FR" sz="2800" b="0" strike="noStrike" spc="-1">
              <a:latin typeface="Arial"/>
            </a:endParaRPr>
          </a:p>
        </p:txBody>
      </p:sp>
      <p:sp>
        <p:nvSpPr>
          <p:cNvPr id="226" name="CustomShape 5"/>
          <p:cNvSpPr/>
          <p:nvPr/>
        </p:nvSpPr>
        <p:spPr>
          <a:xfrm rot="20806200">
            <a:off x="502200" y="1326600"/>
            <a:ext cx="331236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3600" b="1" strike="noStrike" spc="-1">
                <a:solidFill>
                  <a:srgbClr val="FF7513"/>
                </a:solidFill>
                <a:latin typeface="Calibri"/>
                <a:ea typeface="DejaVu Sans"/>
              </a:rPr>
              <a:t>Une nouvelle frontière</a:t>
            </a:r>
            <a:endParaRPr lang="fr-FR" sz="36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CustomShape 1"/>
          <p:cNvSpPr/>
          <p:nvPr/>
        </p:nvSpPr>
        <p:spPr>
          <a:xfrm>
            <a:off x="545040" y="1456920"/>
            <a:ext cx="6367320" cy="44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spcBef>
                <a:spcPts val="1001"/>
              </a:spcBef>
            </a:pPr>
            <a:r>
              <a:rPr lang="fr-FR" sz="2000" b="0" strike="noStrike" spc="-1">
                <a:solidFill>
                  <a:srgbClr val="000000"/>
                </a:solidFill>
                <a:latin typeface="Calibri"/>
                <a:ea typeface="Times New Roman"/>
              </a:rPr>
              <a:t>Les modèles économiques circulaires, décrits précédemment, affirment que leur valeur commerciale réside dans le « service » fourni aux cyclistes, y compris l’entretien et la réparation, soulageant ainsi le client de cette charge.</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Il existe cependant une autre approche qui, au contraire, s’appuie sur la capacité des cyclistes à apprendre à entretenir et réparer eux-mêmes leur vélo : il s’agit de l’approche « ateliers vélos d’autoréparation ».</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Les ateliers vélos d’autoréparation sont des initiatives citoyennes qui soutiennent les cyclistes par le biais d'ateliers d’autoréparation de vélos non commerciaux. Ils sont gérés par des organisations à but non lucratif, ou coopératives, qui ne représentent pas les cyclistes comme des « clients » mais comme des « citoyens actifs » possédant leur vélo et apprenant à en prendre soin. </a:t>
            </a:r>
            <a:endParaRPr lang="fr-FR" sz="2000" b="0" strike="noStrike" spc="-1">
              <a:latin typeface="Arial"/>
            </a:endParaRPr>
          </a:p>
          <a:p>
            <a:pPr algn="just">
              <a:lnSpc>
                <a:spcPct val="90000"/>
              </a:lnSpc>
              <a:spcBef>
                <a:spcPts val="1001"/>
              </a:spcBef>
            </a:pPr>
            <a:endParaRPr lang="fr-FR" sz="2000" b="0" strike="noStrike" spc="-1">
              <a:latin typeface="Arial"/>
            </a:endParaRPr>
          </a:p>
        </p:txBody>
      </p:sp>
      <p:pic>
        <p:nvPicPr>
          <p:cNvPr id="228" name="Immagine 1"/>
          <p:cNvPicPr/>
          <p:nvPr/>
        </p:nvPicPr>
        <p:blipFill>
          <a:blip r:embed="rId3" cstate="screen">
            <a:extLst>
              <a:ext uri="{28A0092B-C50C-407E-A947-70E740481C1C}">
                <a14:useLocalDpi xmlns:a14="http://schemas.microsoft.com/office/drawing/2010/main"/>
              </a:ext>
            </a:extLst>
          </a:blip>
          <a:stretch/>
        </p:blipFill>
        <p:spPr>
          <a:xfrm>
            <a:off x="7515000" y="663840"/>
            <a:ext cx="3328920" cy="4993920"/>
          </a:xfrm>
          <a:prstGeom prst="rect">
            <a:avLst/>
          </a:prstGeom>
          <a:ln>
            <a:noFill/>
          </a:ln>
        </p:spPr>
      </p:pic>
      <p:sp>
        <p:nvSpPr>
          <p:cNvPr id="229" name="CustomShape 2"/>
          <p:cNvSpPr/>
          <p:nvPr/>
        </p:nvSpPr>
        <p:spPr>
          <a:xfrm>
            <a:off x="545040" y="423000"/>
            <a:ext cx="10842120" cy="48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fr-FR" sz="4000" b="0" strike="noStrike" spc="-1">
                <a:solidFill>
                  <a:srgbClr val="009CB3"/>
                </a:solidFill>
                <a:latin typeface="Calibri Light"/>
                <a:ea typeface="Times New Roman"/>
              </a:rPr>
              <a:t>Les ateliers vélos d’auto-réparation</a:t>
            </a:r>
            <a:br/>
            <a:br/>
            <a:br/>
            <a:br/>
            <a:br/>
            <a:br/>
            <a:endParaRPr lang="fr-FR" sz="4000" b="0" strike="noStrike" spc="-1">
              <a:latin typeface="Arial"/>
            </a:endParaRPr>
          </a:p>
        </p:txBody>
      </p:sp>
      <p:sp>
        <p:nvSpPr>
          <p:cNvPr id="230" name="CustomShape 3"/>
          <p:cNvSpPr/>
          <p:nvPr/>
        </p:nvSpPr>
        <p:spPr>
          <a:xfrm>
            <a:off x="410760" y="6256800"/>
            <a:ext cx="4993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DD5C8947-D45C-4492-9466-4D8694D573C3}" type="slidenum">
              <a:rPr lang="fr-FR" sz="1200" b="0" strike="noStrike" spc="-1">
                <a:solidFill>
                  <a:srgbClr val="8B8B8B"/>
                </a:solidFill>
                <a:latin typeface="Calibri"/>
                <a:ea typeface="DejaVu Sans"/>
              </a:rPr>
              <a:t>22</a:t>
            </a:fld>
            <a:endParaRPr lang="fr-FR" sz="1200" b="0" strike="noStrike" spc="-1">
              <a:latin typeface="Arial"/>
            </a:endParaRPr>
          </a:p>
        </p:txBody>
      </p:sp>
      <p:sp>
        <p:nvSpPr>
          <p:cNvPr id="231" name="CustomShape 4"/>
          <p:cNvSpPr/>
          <p:nvPr/>
        </p:nvSpPr>
        <p:spPr>
          <a:xfrm rot="5400000">
            <a:off x="9851400" y="1530720"/>
            <a:ext cx="3688560" cy="9432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800" b="1" strike="noStrike" spc="-1">
                <a:solidFill>
                  <a:srgbClr val="009CB3"/>
                </a:solidFill>
                <a:latin typeface="Calibri"/>
                <a:ea typeface="DejaVu Sans"/>
              </a:rPr>
              <a:t>Phase de réparation et de réutilisation</a:t>
            </a:r>
            <a:endParaRPr lang="fr-FR"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4142520" y="1512000"/>
            <a:ext cx="6944760" cy="426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spcBef>
                <a:spcPts val="1001"/>
              </a:spcBef>
            </a:pPr>
            <a:r>
              <a:rPr lang="fr-FR" sz="2000" b="0" strike="noStrike" spc="-1">
                <a:solidFill>
                  <a:srgbClr val="000000"/>
                </a:solidFill>
                <a:latin typeface="Calibri"/>
                <a:ea typeface="Times New Roman"/>
              </a:rPr>
              <a:t>Au lieu de partager des vélos, dans ces lieux, les connaissances, les pièces, les outils et techniques de mécanique sont partagés. Le principe du DIY (Do It Yourself) inspire la pratique, puisque chacun peut se rendre à l'atelier pour réparer un vélo ou le construire à partir de pièces détachées avec l'aide de bénévoles avertis.</a:t>
            </a:r>
            <a:endParaRPr lang="fr-FR" sz="2000" b="0" strike="noStrike" spc="-1">
              <a:latin typeface="Arial"/>
            </a:endParaRPr>
          </a:p>
          <a:p>
            <a:pPr algn="just">
              <a:lnSpc>
                <a:spcPct val="90000"/>
              </a:lnSpc>
              <a:spcBef>
                <a:spcPts val="1001"/>
              </a:spcBef>
            </a:pP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La consommation collaborative est également une autre caractéristique de cette approche. Les ateliers vélos d’autoréparation servent souvent de centres de recyclage pour les vélos inutiles donnés par les citoyens, la police ou les entreprises locales ; ceux-ci peuvent ensuite être reconstruits en vélos fonctionnels et donnés ou vendus comme produits d'occasion </a:t>
            </a:r>
            <a:r>
              <a:rPr lang="fr-FR" sz="2000" b="0" strike="noStrike" spc="-1" baseline="101000">
                <a:solidFill>
                  <a:srgbClr val="000000"/>
                </a:solidFill>
                <a:latin typeface="Calibri"/>
                <a:ea typeface="Times New Roman"/>
              </a:rPr>
              <a:t>10,11</a:t>
            </a:r>
            <a:r>
              <a:rPr lang="fr-FR" sz="2000" b="0" strike="noStrike" spc="-1">
                <a:solidFill>
                  <a:srgbClr val="000000"/>
                </a:solidFill>
                <a:latin typeface="Calibri"/>
                <a:ea typeface="Times New Roman"/>
              </a:rPr>
              <a:t>.</a:t>
            </a:r>
            <a:endParaRPr lang="fr-FR" sz="2000" b="0" strike="noStrike" spc="-1">
              <a:latin typeface="Arial"/>
            </a:endParaRPr>
          </a:p>
          <a:p>
            <a:pPr algn="just">
              <a:lnSpc>
                <a:spcPct val="90000"/>
              </a:lnSpc>
              <a:spcBef>
                <a:spcPts val="1001"/>
              </a:spcBef>
            </a:pPr>
            <a:endParaRPr lang="fr-FR" sz="2000" b="0" strike="noStrike" spc="-1">
              <a:latin typeface="Arial"/>
            </a:endParaRPr>
          </a:p>
          <a:p>
            <a:pPr algn="just">
              <a:lnSpc>
                <a:spcPct val="90000"/>
              </a:lnSpc>
              <a:spcBef>
                <a:spcPts val="1001"/>
              </a:spcBef>
            </a:pP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endParaRPr lang="fr-FR" sz="2000" b="0" strike="noStrike" spc="-1">
              <a:latin typeface="Arial"/>
            </a:endParaRPr>
          </a:p>
        </p:txBody>
      </p:sp>
      <p:sp>
        <p:nvSpPr>
          <p:cNvPr id="233" name="CustomShape 2"/>
          <p:cNvSpPr/>
          <p:nvPr/>
        </p:nvSpPr>
        <p:spPr>
          <a:xfrm>
            <a:off x="545040" y="405000"/>
            <a:ext cx="10842120" cy="48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fr-FR" sz="4000" b="0" strike="noStrike" spc="-1">
                <a:solidFill>
                  <a:srgbClr val="009CB3"/>
                </a:solidFill>
                <a:latin typeface="Calibri Light"/>
                <a:ea typeface="Times New Roman"/>
              </a:rPr>
              <a:t>Les ateliers vélos d’autoréparation</a:t>
            </a:r>
            <a:br/>
            <a:br/>
            <a:br/>
            <a:br/>
            <a:br/>
            <a:br/>
            <a:endParaRPr lang="fr-FR" sz="4000" b="0" strike="noStrike" spc="-1">
              <a:latin typeface="Arial"/>
            </a:endParaRPr>
          </a:p>
        </p:txBody>
      </p:sp>
      <p:sp>
        <p:nvSpPr>
          <p:cNvPr id="234" name="CustomShape 3"/>
          <p:cNvSpPr/>
          <p:nvPr/>
        </p:nvSpPr>
        <p:spPr>
          <a:xfrm>
            <a:off x="410760" y="6256800"/>
            <a:ext cx="4993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E2ECC6ED-9D96-4121-8DFA-B6600AFF81A0}" type="slidenum">
              <a:rPr lang="fr-FR" sz="1200" b="0" strike="noStrike" spc="-1">
                <a:solidFill>
                  <a:srgbClr val="8B8B8B"/>
                </a:solidFill>
                <a:latin typeface="Calibri"/>
                <a:ea typeface="DejaVu Sans"/>
              </a:rPr>
              <a:t>23</a:t>
            </a:fld>
            <a:endParaRPr lang="fr-FR" sz="1200" b="0" strike="noStrike" spc="-1">
              <a:latin typeface="Arial"/>
            </a:endParaRPr>
          </a:p>
        </p:txBody>
      </p:sp>
      <p:sp>
        <p:nvSpPr>
          <p:cNvPr id="235" name="CustomShape 4"/>
          <p:cNvSpPr/>
          <p:nvPr/>
        </p:nvSpPr>
        <p:spPr>
          <a:xfrm rot="5400000">
            <a:off x="9851400" y="1530720"/>
            <a:ext cx="3688560" cy="9432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800" b="1" strike="noStrike" spc="-1">
                <a:solidFill>
                  <a:srgbClr val="009CB3"/>
                </a:solidFill>
                <a:latin typeface="Calibri"/>
                <a:ea typeface="DejaVu Sans"/>
              </a:rPr>
              <a:t>Phase de réparation et de réutilisation</a:t>
            </a:r>
            <a:endParaRPr lang="fr-FR" sz="2800" b="0" strike="noStrike" spc="-1">
              <a:latin typeface="Arial"/>
            </a:endParaRPr>
          </a:p>
        </p:txBody>
      </p:sp>
      <p:pic>
        <p:nvPicPr>
          <p:cNvPr id="236" name="Immagine 1"/>
          <p:cNvPicPr/>
          <p:nvPr/>
        </p:nvPicPr>
        <p:blipFill>
          <a:blip r:embed="rId3" cstate="screen">
            <a:extLst>
              <a:ext uri="{28A0092B-C50C-407E-A947-70E740481C1C}">
                <a14:useLocalDpi xmlns:a14="http://schemas.microsoft.com/office/drawing/2010/main"/>
              </a:ext>
            </a:extLst>
          </a:blip>
          <a:stretch/>
        </p:blipFill>
        <p:spPr>
          <a:xfrm>
            <a:off x="545040" y="1190520"/>
            <a:ext cx="3167640" cy="47613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p:cNvSpPr/>
          <p:nvPr/>
        </p:nvSpPr>
        <p:spPr>
          <a:xfrm>
            <a:off x="286560" y="1549440"/>
            <a:ext cx="10734840" cy="4315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spcBef>
                <a:spcPts val="1001"/>
              </a:spcBef>
            </a:pPr>
            <a:r>
              <a:rPr lang="fr-FR" sz="2000" b="0" strike="noStrike" spc="-1">
                <a:solidFill>
                  <a:srgbClr val="000000"/>
                </a:solidFill>
                <a:latin typeface="Calibri"/>
                <a:ea typeface="Times New Roman"/>
              </a:rPr>
              <a:t>La phase de fin d’utilisation d’un vélo ne signifie pas la fin de sa vie.</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La réutilisation et la redistribution des vélos sont une option. Aujourd'hui, le marché des vélos d'occasion est en croissance et les magasins de vélos proposent souvent des vélos d'occasion à un prix compris entre le prix d'un vélo neuf et les offres de consommateur à consommateur sur Internet.</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Les programmes « reprendre/donner/racheter » sont une autre option disponible grâce à laquelle les fabricants, les distributeurs et les détaillants reprennent les vélos qu'ils ont vendus, ainsi que ceux d'autres marques. Ce processus fait partie d'un système de gestion plus large appelé « logistique inverse » qui surveille le cycle de vie des produits vendus et, lorsqu'ils ne sont plus nécessaires, crée un flux entrant et un stockage de ces marchandises secondaires dans le but de récupérer de la valeur ou de les éliminer correctement </a:t>
            </a:r>
            <a:r>
              <a:rPr lang="fr-FR" sz="2000" b="0" strike="noStrike" spc="-1" baseline="101000">
                <a:solidFill>
                  <a:srgbClr val="000000"/>
                </a:solidFill>
                <a:latin typeface="Calibri"/>
                <a:ea typeface="Times New Roman"/>
              </a:rPr>
              <a:t>9</a:t>
            </a:r>
            <a:r>
              <a:rPr lang="fr-FR" sz="2000" b="0" strike="noStrike" spc="-1">
                <a:solidFill>
                  <a:srgbClr val="000000"/>
                </a:solidFill>
                <a:latin typeface="Calibri"/>
                <a:ea typeface="Times New Roman"/>
              </a:rPr>
              <a:t>.</a:t>
            </a:r>
            <a:endParaRPr lang="fr-FR" sz="2000" b="0" strike="noStrike" spc="-1">
              <a:latin typeface="Arial"/>
            </a:endParaRPr>
          </a:p>
          <a:p>
            <a:pPr algn="just">
              <a:lnSpc>
                <a:spcPct val="90000"/>
              </a:lnSpc>
              <a:spcBef>
                <a:spcPts val="1001"/>
              </a:spcBef>
            </a:pP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endParaRPr lang="fr-FR" sz="2000" b="0" strike="noStrike" spc="-1">
              <a:latin typeface="Arial"/>
            </a:endParaRPr>
          </a:p>
        </p:txBody>
      </p:sp>
      <p:sp>
        <p:nvSpPr>
          <p:cNvPr id="238" name="CustomShape 2"/>
          <p:cNvSpPr/>
          <p:nvPr/>
        </p:nvSpPr>
        <p:spPr>
          <a:xfrm>
            <a:off x="545040" y="467280"/>
            <a:ext cx="10842120" cy="48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fr-FR" sz="4000" b="1" strike="noStrike" spc="-1">
                <a:solidFill>
                  <a:srgbClr val="009CB3"/>
                </a:solidFill>
                <a:latin typeface="Calibri Light"/>
                <a:ea typeface="Times New Roman"/>
              </a:rPr>
              <a:t>Système de reprise</a:t>
            </a:r>
            <a:br/>
            <a:br/>
            <a:br/>
            <a:br/>
            <a:br/>
            <a:endParaRPr lang="fr-FR" sz="4000" b="0" strike="noStrike" spc="-1">
              <a:latin typeface="Arial"/>
            </a:endParaRPr>
          </a:p>
        </p:txBody>
      </p:sp>
      <p:sp>
        <p:nvSpPr>
          <p:cNvPr id="239" name="CustomShape 3"/>
          <p:cNvSpPr/>
          <p:nvPr/>
        </p:nvSpPr>
        <p:spPr>
          <a:xfrm>
            <a:off x="410760" y="6256800"/>
            <a:ext cx="4993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C8A2E51D-D09C-411E-B9B9-F6CFA65A2F36}" type="slidenum">
              <a:rPr lang="fr-FR" sz="1200" b="0" strike="noStrike" spc="-1">
                <a:solidFill>
                  <a:srgbClr val="8B8B8B"/>
                </a:solidFill>
                <a:latin typeface="Calibri"/>
                <a:ea typeface="DejaVu Sans"/>
              </a:rPr>
              <a:t>24</a:t>
            </a:fld>
            <a:endParaRPr lang="fr-FR" sz="1200" b="0" strike="noStrike" spc="-1">
              <a:latin typeface="Arial"/>
            </a:endParaRPr>
          </a:p>
        </p:txBody>
      </p:sp>
      <p:sp>
        <p:nvSpPr>
          <p:cNvPr id="240" name="CustomShape 4"/>
          <p:cNvSpPr/>
          <p:nvPr/>
        </p:nvSpPr>
        <p:spPr>
          <a:xfrm rot="5400000">
            <a:off x="10064520" y="1743840"/>
            <a:ext cx="3688560" cy="5166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800" b="1" strike="noStrike" spc="-1">
                <a:solidFill>
                  <a:srgbClr val="009CB3"/>
                </a:solidFill>
                <a:latin typeface="Calibri"/>
                <a:ea typeface="DejaVu Sans"/>
              </a:rPr>
              <a:t>Phase de ré-utilisation</a:t>
            </a:r>
            <a:endParaRPr lang="fr-FR"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CustomShape 1"/>
          <p:cNvSpPr/>
          <p:nvPr/>
        </p:nvSpPr>
        <p:spPr>
          <a:xfrm>
            <a:off x="414360" y="2578680"/>
            <a:ext cx="10744920" cy="283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spcBef>
                <a:spcPts val="1001"/>
              </a:spcBef>
            </a:pPr>
            <a:r>
              <a:rPr lang="fr-FR" sz="2000" b="0" strike="noStrike" spc="-1">
                <a:solidFill>
                  <a:srgbClr val="000000"/>
                </a:solidFill>
                <a:latin typeface="Calibri"/>
                <a:ea typeface="Times New Roman"/>
              </a:rPr>
              <a:t>Pendant la phase de réparation et de réutilisation, un passeport numérique pour vélo pourrait améliorer la circularité car il peut fournir aux magasins de vélos et aux cyclistes les spécifications techniques du vélo, les mesures d'ajustement du vélo, les manuels d'installation et d'entretien des composants, la disponibilité des pièces détachées, les lieux et dates de production et les informations de garantie.</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Cependant, des problèmes tels que la conformité au RGPD et le partage de données entre différents fabricants devraient être étudiés plus en détail</a:t>
            </a:r>
            <a:r>
              <a:rPr lang="fr-FR" sz="2000" b="0" strike="noStrike" spc="-1" baseline="101000">
                <a:solidFill>
                  <a:srgbClr val="000000"/>
                </a:solidFill>
                <a:latin typeface="Calibri"/>
                <a:ea typeface="Times New Roman"/>
              </a:rPr>
              <a:t>4</a:t>
            </a:r>
            <a:r>
              <a:rPr lang="fr-FR" sz="2000" b="0" strike="noStrike" spc="-1">
                <a:solidFill>
                  <a:srgbClr val="000000"/>
                </a:solidFill>
                <a:latin typeface="Calibri"/>
                <a:ea typeface="Times New Roman"/>
              </a:rPr>
              <a:t>.</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En plus du partage de données, le passeport vélo peut être connecté à un système de surveillance : grâce à des capteurs installés sur le vélo, le passeport vélo peut collecter des données sur l'état de santé du vélo. Ces données peuvent être utilisées pour envoyer des alertes de maintenance aux utilisateurs. Cependant, il convient de souligner que les composants électroniques des vélos sont difficiles à réparer, réutiliser ou recycler et génèrent une énorme quantité de déchets électroniques.</a:t>
            </a: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endParaRPr lang="fr-FR" sz="2000" b="0" strike="noStrike" spc="-1">
              <a:latin typeface="Arial"/>
            </a:endParaRPr>
          </a:p>
        </p:txBody>
      </p:sp>
      <p:sp>
        <p:nvSpPr>
          <p:cNvPr id="242" name="CustomShape 2"/>
          <p:cNvSpPr/>
          <p:nvPr/>
        </p:nvSpPr>
        <p:spPr>
          <a:xfrm>
            <a:off x="545040" y="439200"/>
            <a:ext cx="10842120" cy="48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fr-FR" sz="4000" b="1" strike="noStrike" spc="-1">
                <a:solidFill>
                  <a:srgbClr val="009CB3"/>
                </a:solidFill>
                <a:latin typeface="Calibri Light"/>
                <a:ea typeface="Times New Roman"/>
              </a:rPr>
              <a:t>Le Passeport Vélo</a:t>
            </a:r>
            <a:r>
              <a:rPr lang="fr-FR" sz="4000" b="0" strike="noStrike" spc="-1">
                <a:solidFill>
                  <a:srgbClr val="009CB3"/>
                </a:solidFill>
                <a:latin typeface="Calibri Light"/>
                <a:ea typeface="GothamMedium"/>
              </a:rPr>
              <a:t> </a:t>
            </a:r>
            <a:br/>
            <a:br/>
            <a:br/>
            <a:br/>
            <a:endParaRPr lang="fr-FR" sz="4000" b="0" strike="noStrike" spc="-1">
              <a:latin typeface="Arial"/>
            </a:endParaRPr>
          </a:p>
        </p:txBody>
      </p:sp>
      <p:sp>
        <p:nvSpPr>
          <p:cNvPr id="243" name="CustomShape 3"/>
          <p:cNvSpPr/>
          <p:nvPr/>
        </p:nvSpPr>
        <p:spPr>
          <a:xfrm>
            <a:off x="410760" y="6256800"/>
            <a:ext cx="4993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FD807C98-869E-4B77-A120-AC8C224D8B56}" type="slidenum">
              <a:rPr lang="fr-FR" sz="1200" b="0" strike="noStrike" spc="-1">
                <a:solidFill>
                  <a:srgbClr val="8B8B8B"/>
                </a:solidFill>
                <a:latin typeface="Calibri"/>
                <a:ea typeface="DejaVu Sans"/>
              </a:rPr>
              <a:t>25</a:t>
            </a:fld>
            <a:endParaRPr lang="fr-FR" sz="1200" b="0" strike="noStrike" spc="-1">
              <a:latin typeface="Arial"/>
            </a:endParaRPr>
          </a:p>
        </p:txBody>
      </p:sp>
      <p:sp>
        <p:nvSpPr>
          <p:cNvPr id="244" name="CustomShape 4"/>
          <p:cNvSpPr/>
          <p:nvPr/>
        </p:nvSpPr>
        <p:spPr>
          <a:xfrm rot="5400000">
            <a:off x="9851400" y="1530720"/>
            <a:ext cx="3688560" cy="9432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800" b="1" strike="noStrike" spc="-1">
                <a:solidFill>
                  <a:srgbClr val="009CB3"/>
                </a:solidFill>
                <a:latin typeface="Calibri"/>
                <a:ea typeface="DejaVu Sans"/>
              </a:rPr>
              <a:t>Phase de réparation et de réutilisation</a:t>
            </a:r>
            <a:endParaRPr lang="fr-FR" sz="2800" b="0" strike="noStrike" spc="-1">
              <a:latin typeface="Arial"/>
            </a:endParaRPr>
          </a:p>
        </p:txBody>
      </p:sp>
      <p:sp>
        <p:nvSpPr>
          <p:cNvPr id="245" name="CustomShape 5"/>
          <p:cNvSpPr/>
          <p:nvPr/>
        </p:nvSpPr>
        <p:spPr>
          <a:xfrm rot="20806200">
            <a:off x="4761000" y="993240"/>
            <a:ext cx="37918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3600" b="1" strike="noStrike" spc="-1">
                <a:solidFill>
                  <a:srgbClr val="FF7513"/>
                </a:solidFill>
                <a:latin typeface="Calibri"/>
                <a:ea typeface="DejaVu Sans"/>
              </a:rPr>
              <a:t>Une expérimentation</a:t>
            </a:r>
            <a:endParaRPr lang="fr-FR" sz="36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ustomShape 1"/>
          <p:cNvSpPr/>
          <p:nvPr/>
        </p:nvSpPr>
        <p:spPr>
          <a:xfrm>
            <a:off x="410760" y="1458000"/>
            <a:ext cx="6836760" cy="4289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spcBef>
                <a:spcPts val="1001"/>
              </a:spcBef>
            </a:pPr>
            <a:r>
              <a:rPr lang="fr-FR" sz="2000" b="0" strike="noStrike" spc="-1">
                <a:solidFill>
                  <a:srgbClr val="000000"/>
                </a:solidFill>
                <a:latin typeface="Calibri"/>
                <a:ea typeface="Times New Roman"/>
              </a:rPr>
              <a:t>Les filières de reprise permettent la remise à neuf des vélos.</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Une fois retourné au fabricant, un vélo endommagé est démonté, les pièces individuelles sont vérifiées et les pièces cassées ou usées sont remplacées. Un produit reconditionné est composé d'un mélange de pièces usagées et neuves, et il est vendu à un prix compris entre l'occasion et le neuf, avec une garantie.</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La remise à neuf va au-delà de la remise à neuf et du remplacement des pièces défectueuses. Grâce à des technologies innovantes (par exemple l’impression 3D), les pièces de rechange peuvent être reconditionnées par fabrication additive ; le produit final est testé et certifié comme un vélo « comme neuf » qui peut être vendu à un autre groupe de clients, évitant ainsi la cannibalisation du marché principal de l'entreprise</a:t>
            </a:r>
            <a:r>
              <a:rPr lang="fr-FR" sz="2000" b="0" strike="noStrike" spc="-1" baseline="101000">
                <a:solidFill>
                  <a:srgbClr val="000000"/>
                </a:solidFill>
                <a:latin typeface="Calibri"/>
                <a:ea typeface="Times New Roman"/>
              </a:rPr>
              <a:t>9</a:t>
            </a:r>
            <a:r>
              <a:rPr lang="fr-FR" sz="2000" b="0" strike="noStrike" spc="-1">
                <a:solidFill>
                  <a:srgbClr val="000000"/>
                </a:solidFill>
                <a:latin typeface="Calibri"/>
                <a:ea typeface="Times New Roman"/>
              </a:rPr>
              <a:t>.</a:t>
            </a:r>
            <a:endParaRPr lang="fr-FR" sz="2000" b="0" strike="noStrike" spc="-1">
              <a:latin typeface="Arial"/>
            </a:endParaRPr>
          </a:p>
        </p:txBody>
      </p:sp>
      <p:sp>
        <p:nvSpPr>
          <p:cNvPr id="247" name="CustomShape 2"/>
          <p:cNvSpPr/>
          <p:nvPr/>
        </p:nvSpPr>
        <p:spPr>
          <a:xfrm>
            <a:off x="545040" y="467280"/>
            <a:ext cx="10842120" cy="48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fr-FR" sz="4000" b="1" strike="noStrike" spc="-1">
                <a:solidFill>
                  <a:srgbClr val="009CB3"/>
                </a:solidFill>
                <a:latin typeface="Calibri Light"/>
                <a:ea typeface="Times New Roman"/>
              </a:rPr>
              <a:t>Remise à neuf</a:t>
            </a:r>
            <a:br/>
            <a:br/>
            <a:br/>
            <a:br/>
            <a:br/>
            <a:br/>
            <a:endParaRPr lang="fr-FR" sz="4000" b="0" strike="noStrike" spc="-1">
              <a:latin typeface="Arial"/>
            </a:endParaRPr>
          </a:p>
        </p:txBody>
      </p:sp>
      <p:sp>
        <p:nvSpPr>
          <p:cNvPr id="248" name="CustomShape 3"/>
          <p:cNvSpPr/>
          <p:nvPr/>
        </p:nvSpPr>
        <p:spPr>
          <a:xfrm>
            <a:off x="410760" y="6256800"/>
            <a:ext cx="4993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17C331A5-2EFB-498D-B4D4-E6CF687BC965}" type="slidenum">
              <a:rPr lang="fr-FR" sz="1200" b="0" strike="noStrike" spc="-1">
                <a:solidFill>
                  <a:srgbClr val="8B8B8B"/>
                </a:solidFill>
                <a:latin typeface="Calibri"/>
                <a:ea typeface="DejaVu Sans"/>
              </a:rPr>
              <a:t>26</a:t>
            </a:fld>
            <a:endParaRPr lang="fr-FR" sz="1200" b="0" strike="noStrike" spc="-1">
              <a:latin typeface="Arial"/>
            </a:endParaRPr>
          </a:p>
        </p:txBody>
      </p:sp>
      <p:sp>
        <p:nvSpPr>
          <p:cNvPr id="249" name="CustomShape 4"/>
          <p:cNvSpPr/>
          <p:nvPr/>
        </p:nvSpPr>
        <p:spPr>
          <a:xfrm rot="5400000">
            <a:off x="10064520" y="1743840"/>
            <a:ext cx="3688560" cy="5166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800" b="1" strike="noStrike" spc="-1">
                <a:solidFill>
                  <a:srgbClr val="009CB3"/>
                </a:solidFill>
                <a:latin typeface="Calibri"/>
                <a:ea typeface="DejaVu Sans"/>
              </a:rPr>
              <a:t>Phase après utilisation</a:t>
            </a:r>
            <a:endParaRPr lang="fr-FR" sz="2800" b="0" strike="noStrike" spc="-1">
              <a:latin typeface="Arial"/>
            </a:endParaRPr>
          </a:p>
        </p:txBody>
      </p:sp>
      <p:pic>
        <p:nvPicPr>
          <p:cNvPr id="250" name="Immagine 3"/>
          <p:cNvPicPr/>
          <p:nvPr/>
        </p:nvPicPr>
        <p:blipFill>
          <a:blip r:embed="rId3" cstate="screen">
            <a:extLst>
              <a:ext uri="{28A0092B-C50C-407E-A947-70E740481C1C}">
                <a14:useLocalDpi xmlns:a14="http://schemas.microsoft.com/office/drawing/2010/main"/>
              </a:ext>
            </a:extLst>
          </a:blip>
          <a:stretch/>
        </p:blipFill>
        <p:spPr>
          <a:xfrm>
            <a:off x="7504200" y="324360"/>
            <a:ext cx="3614760" cy="54223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CustomShape 1"/>
          <p:cNvSpPr/>
          <p:nvPr/>
        </p:nvSpPr>
        <p:spPr>
          <a:xfrm>
            <a:off x="486720" y="4248000"/>
            <a:ext cx="10609920" cy="2240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spcBef>
                <a:spcPts val="1001"/>
              </a:spcBef>
            </a:pPr>
            <a:r>
              <a:rPr lang="fr-FR" sz="2000" b="0" strike="noStrike" spc="-1">
                <a:solidFill>
                  <a:srgbClr val="000000"/>
                </a:solidFill>
                <a:latin typeface="Calibri"/>
                <a:ea typeface="Times New Roman"/>
              </a:rPr>
              <a:t>Une technologie verte prometteuse consiste à recycler la fibre de carbone, issue des déchets de vélos, par des procédés chimiques, puisque ce procédé ne nécessite que 10 % de l'énergie nécessaire à la production de nouvelles fibres. Cependant, l’offre insuffisante de fibres de carbone mises au rebut et un marché pas encore mature pour les fibres recyclées entravent l’adoption de cette solution. Le renforcement du système de « reprise » pourrait contribuer à valoriser ces matériaux</a:t>
            </a:r>
            <a:r>
              <a:rPr lang="fr-FR" sz="2000" b="0" strike="noStrike" spc="-1" baseline="101000">
                <a:solidFill>
                  <a:srgbClr val="000000"/>
                </a:solidFill>
                <a:latin typeface="Calibri"/>
                <a:ea typeface="Times New Roman"/>
              </a:rPr>
              <a:t>4</a:t>
            </a:r>
            <a:r>
              <a:rPr lang="fr-FR" sz="2000" b="0" strike="noStrike" spc="-1">
                <a:solidFill>
                  <a:srgbClr val="000000"/>
                </a:solidFill>
                <a:latin typeface="Calibri"/>
                <a:ea typeface="Times New Roman"/>
              </a:rPr>
              <a:t>.</a:t>
            </a:r>
            <a:endParaRPr lang="fr-FR" sz="2000" b="0" strike="noStrike" spc="-1">
              <a:latin typeface="Arial"/>
            </a:endParaRPr>
          </a:p>
        </p:txBody>
      </p:sp>
      <p:sp>
        <p:nvSpPr>
          <p:cNvPr id="252" name="CustomShape 2"/>
          <p:cNvSpPr/>
          <p:nvPr/>
        </p:nvSpPr>
        <p:spPr>
          <a:xfrm>
            <a:off x="545040" y="467280"/>
            <a:ext cx="10842120" cy="48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fr-FR" sz="4000" b="1" strike="noStrike" spc="-1">
                <a:solidFill>
                  <a:srgbClr val="009CB3"/>
                </a:solidFill>
                <a:latin typeface="Calibri Light"/>
                <a:ea typeface="Times New Roman"/>
              </a:rPr>
              <a:t>Recyclage des matériaux</a:t>
            </a:r>
            <a:br/>
            <a:br/>
            <a:br/>
            <a:br/>
            <a:endParaRPr lang="fr-FR" sz="4000" b="0" strike="noStrike" spc="-1">
              <a:latin typeface="Arial"/>
            </a:endParaRPr>
          </a:p>
        </p:txBody>
      </p:sp>
      <p:sp>
        <p:nvSpPr>
          <p:cNvPr id="253" name="CustomShape 3"/>
          <p:cNvSpPr/>
          <p:nvPr/>
        </p:nvSpPr>
        <p:spPr>
          <a:xfrm>
            <a:off x="410760" y="6256800"/>
            <a:ext cx="4993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65F46927-951A-474A-9414-836912DE0421}" type="slidenum">
              <a:rPr lang="fr-FR" sz="1200" b="0" strike="noStrike" spc="-1">
                <a:solidFill>
                  <a:srgbClr val="8B8B8B"/>
                </a:solidFill>
                <a:latin typeface="Calibri"/>
                <a:ea typeface="DejaVu Sans"/>
              </a:rPr>
              <a:t>27</a:t>
            </a:fld>
            <a:endParaRPr lang="fr-FR" sz="1200" b="0" strike="noStrike" spc="-1">
              <a:latin typeface="Arial"/>
            </a:endParaRPr>
          </a:p>
        </p:txBody>
      </p:sp>
      <p:sp>
        <p:nvSpPr>
          <p:cNvPr id="254" name="CustomShape 4"/>
          <p:cNvSpPr/>
          <p:nvPr/>
        </p:nvSpPr>
        <p:spPr>
          <a:xfrm rot="5400000">
            <a:off x="10064520" y="1743840"/>
            <a:ext cx="3688560" cy="5166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800" b="1" strike="noStrike" spc="-1">
                <a:solidFill>
                  <a:srgbClr val="009CB3"/>
                </a:solidFill>
                <a:latin typeface="Calibri"/>
                <a:ea typeface="DejaVu Sans"/>
              </a:rPr>
              <a:t> Phase après utilisation</a:t>
            </a:r>
            <a:endParaRPr lang="fr-FR" sz="2800" b="0" strike="noStrike" spc="-1">
              <a:latin typeface="Arial"/>
            </a:endParaRPr>
          </a:p>
        </p:txBody>
      </p:sp>
      <p:sp>
        <p:nvSpPr>
          <p:cNvPr id="255" name="CustomShape 5"/>
          <p:cNvSpPr/>
          <p:nvPr/>
        </p:nvSpPr>
        <p:spPr>
          <a:xfrm rot="20806200">
            <a:off x="998640" y="2899080"/>
            <a:ext cx="360144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3600" b="1" strike="noStrike" spc="-1">
                <a:solidFill>
                  <a:srgbClr val="FF7513"/>
                </a:solidFill>
                <a:latin typeface="Calibri"/>
                <a:ea typeface="DejaVu Sans"/>
              </a:rPr>
              <a:t>Une expérimentation</a:t>
            </a:r>
            <a:endParaRPr lang="fr-FR" sz="3600" b="0" strike="noStrike" spc="-1">
              <a:latin typeface="Arial"/>
            </a:endParaRPr>
          </a:p>
        </p:txBody>
      </p:sp>
      <p:sp>
        <p:nvSpPr>
          <p:cNvPr id="256" name="CustomShape 6"/>
          <p:cNvSpPr/>
          <p:nvPr/>
        </p:nvSpPr>
        <p:spPr>
          <a:xfrm>
            <a:off x="410760" y="1543680"/>
            <a:ext cx="10976400" cy="130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2000" b="0" strike="noStrike" spc="-1">
                <a:solidFill>
                  <a:srgbClr val="000000"/>
                </a:solidFill>
                <a:latin typeface="Calibri"/>
                <a:ea typeface="Times New Roman"/>
              </a:rPr>
              <a:t>Lorsqu’un vélo est éliminé, il finit probablement dans le conteneur « métal » des déchets municipaux où il sera déchiqueté en morceaux de métaux ferreux et non ferreux, puis séparé et réinjecté dans le processus de fabrication de l’acier. Toutes les pièces non métalliques restantes finiront dans une décharge ou seront brûlées et perdues à jamais.</a:t>
            </a:r>
            <a:endParaRPr lang="fr-FR" sz="20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 name="CustomShape 1"/>
          <p:cNvSpPr/>
          <p:nvPr/>
        </p:nvSpPr>
        <p:spPr>
          <a:xfrm>
            <a:off x="0" y="0"/>
            <a:ext cx="1218780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258" name="CustomShape 2"/>
          <p:cNvSpPr/>
          <p:nvPr/>
        </p:nvSpPr>
        <p:spPr>
          <a:xfrm>
            <a:off x="572400" y="-72000"/>
            <a:ext cx="11017440" cy="248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fr-FR" sz="4000" b="1" strike="noStrike" spc="-1">
                <a:solidFill>
                  <a:srgbClr val="000000"/>
                </a:solidFill>
                <a:latin typeface="Calibri Light"/>
                <a:ea typeface="DejaVu Sans"/>
              </a:rPr>
              <a:t>Conclusions</a:t>
            </a:r>
            <a:br/>
            <a:br/>
            <a:br/>
            <a:endParaRPr lang="fr-FR" sz="4000" b="0" strike="noStrike" spc="-1">
              <a:latin typeface="Arial"/>
            </a:endParaRPr>
          </a:p>
        </p:txBody>
      </p:sp>
      <p:sp>
        <p:nvSpPr>
          <p:cNvPr id="259" name="CustomShape 3"/>
          <p:cNvSpPr/>
          <p:nvPr/>
        </p:nvSpPr>
        <p:spPr>
          <a:xfrm>
            <a:off x="572400" y="1224000"/>
            <a:ext cx="10971720" cy="17280"/>
          </a:xfrm>
          <a:custGeom>
            <a:avLst/>
            <a:gdLst/>
            <a:ahLst/>
            <a:cxnLst/>
            <a:rect l="l" t="t" r="r" b="b"/>
            <a:pathLst>
              <a:path w="10972800" h="18288">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280">
            <a:solidFill>
              <a:schemeClr val="accent2">
                <a:alpha val="75000"/>
              </a:schemeClr>
            </a:solidFill>
            <a:round/>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260" name="CustomShape 4"/>
          <p:cNvSpPr/>
          <p:nvPr/>
        </p:nvSpPr>
        <p:spPr>
          <a:xfrm>
            <a:off x="309240" y="1440000"/>
            <a:ext cx="7056000" cy="4587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spcBef>
                <a:spcPts val="1001"/>
              </a:spcBef>
            </a:pPr>
            <a:r>
              <a:rPr lang="fr-FR" sz="2000" b="0" strike="noStrike" spc="-1">
                <a:solidFill>
                  <a:srgbClr val="000000"/>
                </a:solidFill>
                <a:latin typeface="Calibri"/>
                <a:ea typeface="DejaVu Sans"/>
              </a:rPr>
              <a:t>Ce module de formation a clairement montré que tous les acteurs impliqués dans l'écosystème du vélo peuvent contribuer à renforcer sa circularité.</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DejaVu Sans"/>
              </a:rPr>
              <a:t>Les fabricants peuvent concevoir des vélos durables et résistants, fabriqués à partir de matériaux pouvant être séparés et réutilisés.</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DejaVu Sans"/>
              </a:rPr>
              <a:t>Les vendeurs peuvent intégrer des modèles de vente traditionnels avec de nouveaux modèles de vente (location, leasing, etc.), ils peuvent également encourager le retour des vélos usagés à l'usine, où ils peuvent être remis à neuf et revendus.</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DejaVu Sans"/>
              </a:rPr>
              <a:t>Les municipalités peuvent réglementer et surveiller les services de vélo partagé et assurer une bonne gestion de la fin de vie des flottes.</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DejaVu Sans"/>
              </a:rPr>
              <a:t>Les cyclistes peuvent devenir des clients plus responsables en achetant moins et mieux. Ils doivent surtout prendre soin de leur vélo, effectuer des travaux d'entretien, réparer les vélos au lieu de les remplacer, rapporter les vélos au magasin ou à l'atelier lorsqu'ils ne sont plus utilisables.</a:t>
            </a:r>
            <a:endParaRPr lang="fr-FR" sz="2000" b="0" strike="noStrike" spc="-1">
              <a:latin typeface="Arial"/>
            </a:endParaRPr>
          </a:p>
        </p:txBody>
      </p:sp>
      <p:pic>
        <p:nvPicPr>
          <p:cNvPr id="261" name="Picture 20"/>
          <p:cNvPicPr/>
          <p:nvPr/>
        </p:nvPicPr>
        <p:blipFill>
          <a:blip r:embed="rId3" cstate="screen">
            <a:extLst>
              <a:ext uri="{28A0092B-C50C-407E-A947-70E740481C1C}">
                <a14:useLocalDpi xmlns:a14="http://schemas.microsoft.com/office/drawing/2010/main"/>
              </a:ext>
            </a:extLst>
          </a:blip>
          <a:srcRect/>
          <a:stretch/>
        </p:blipFill>
        <p:spPr>
          <a:xfrm>
            <a:off x="7675560" y="2094120"/>
            <a:ext cx="3939840" cy="4095360"/>
          </a:xfrm>
          <a:prstGeom prst="rect">
            <a:avLst/>
          </a:prstGeom>
          <a:ln>
            <a:noFill/>
          </a:ln>
        </p:spPr>
      </p:pic>
      <p:sp>
        <p:nvSpPr>
          <p:cNvPr id="262" name="CustomShape 5"/>
          <p:cNvSpPr/>
          <p:nvPr/>
        </p:nvSpPr>
        <p:spPr>
          <a:xfrm>
            <a:off x="8610480" y="6356520"/>
            <a:ext cx="27421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r">
              <a:lnSpc>
                <a:spcPct val="100000"/>
              </a:lnSpc>
              <a:spcAft>
                <a:spcPts val="601"/>
              </a:spcAft>
            </a:pPr>
            <a:fld id="{25CD16A1-3553-4B80-870B-D41340A898EA}" type="slidenum">
              <a:rPr lang="fr-FR" sz="1200" b="0" strike="noStrike" spc="-1">
                <a:solidFill>
                  <a:srgbClr val="8B8B8B"/>
                </a:solidFill>
                <a:latin typeface="Calibri"/>
                <a:ea typeface="DejaVu Sans"/>
              </a:rPr>
              <a:t>28</a:t>
            </a:fld>
            <a:endParaRPr lang="fr-FR"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1"/>
          <p:cNvSpPr/>
          <p:nvPr/>
        </p:nvSpPr>
        <p:spPr>
          <a:xfrm>
            <a:off x="410760" y="759960"/>
            <a:ext cx="11100960" cy="536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fr-FR" sz="1800" b="0" strike="noStrike" spc="-1">
              <a:latin typeface="Arial"/>
            </a:endParaRPr>
          </a:p>
          <a:p>
            <a:pPr marL="343080" indent="-342000" algn="just">
              <a:lnSpc>
                <a:spcPct val="100000"/>
              </a:lnSpc>
              <a:buClr>
                <a:srgbClr val="000000"/>
              </a:buClr>
              <a:buFont typeface="Calibri Light"/>
              <a:buAutoNum type="arabicPeriod"/>
            </a:pPr>
            <a:r>
              <a:rPr lang="fr-FR" sz="1800" b="0" strike="noStrike" spc="-1">
                <a:solidFill>
                  <a:srgbClr val="000000"/>
                </a:solidFill>
                <a:latin typeface="Calibri"/>
                <a:ea typeface="Calibri"/>
              </a:rPr>
              <a:t>European Commission (2020) Circular Economy Action Plan. For a cleaner and more competitive Europe.</a:t>
            </a:r>
            <a:endParaRPr lang="fr-FR" sz="1800" b="0" strike="noStrike" spc="-1">
              <a:latin typeface="Arial"/>
            </a:endParaRPr>
          </a:p>
          <a:p>
            <a:pPr algn="just">
              <a:lnSpc>
                <a:spcPct val="100000"/>
              </a:lnSpc>
            </a:pPr>
            <a:endParaRPr lang="fr-FR" sz="1800" b="0" strike="noStrike" spc="-1">
              <a:latin typeface="Arial"/>
            </a:endParaRPr>
          </a:p>
          <a:p>
            <a:pPr marL="343080" indent="-342000" algn="just">
              <a:lnSpc>
                <a:spcPct val="100000"/>
              </a:lnSpc>
              <a:buClr>
                <a:srgbClr val="000000"/>
              </a:buClr>
              <a:buFont typeface="Calibri Light"/>
              <a:buAutoNum type="arabicPeriod"/>
            </a:pPr>
            <a:r>
              <a:rPr lang="fr-FR" sz="1800" b="0" strike="noStrike" spc="-1">
                <a:solidFill>
                  <a:srgbClr val="000000"/>
                </a:solidFill>
                <a:latin typeface="Calibri"/>
                <a:ea typeface="Calibri"/>
              </a:rPr>
              <a:t>Koh, D. (2023) </a:t>
            </a:r>
            <a:r>
              <a:rPr lang="fr-FR" sz="1800" b="0" strike="noStrike" spc="-1">
                <a:solidFill>
                  <a:srgbClr val="171717"/>
                </a:solidFill>
                <a:latin typeface="Calibri"/>
                <a:ea typeface="Calibri"/>
              </a:rPr>
              <a:t>Global Problem of Abandoned Bicycles in 2023 | Key Statistics and Actionable Steps to Reduce Waste. </a:t>
            </a:r>
            <a:r>
              <a:rPr lang="fr-FR" sz="1800" b="0" u="sng" strike="noStrike" spc="-1">
                <a:solidFill>
                  <a:srgbClr val="5F5F5F"/>
                </a:solidFill>
                <a:uFillTx/>
                <a:latin typeface="Calibri"/>
                <a:ea typeface="Calibri"/>
                <a:hlinkClick r:id="rId3"/>
              </a:rPr>
              <a:t>https://unspokin.com/blogs/unspokin-movement/orphaned-bicycles</a:t>
            </a:r>
            <a:endParaRPr lang="fr-FR" sz="1800" b="0" strike="noStrike" spc="-1">
              <a:latin typeface="Arial"/>
            </a:endParaRPr>
          </a:p>
          <a:p>
            <a:pPr algn="just">
              <a:lnSpc>
                <a:spcPct val="100000"/>
              </a:lnSpc>
            </a:pPr>
            <a:endParaRPr lang="fr-FR" sz="1800" b="0" strike="noStrike" spc="-1">
              <a:latin typeface="Arial"/>
            </a:endParaRPr>
          </a:p>
          <a:p>
            <a:pPr marL="343080" indent="-342000" algn="just">
              <a:lnSpc>
                <a:spcPct val="100000"/>
              </a:lnSpc>
              <a:buClr>
                <a:srgbClr val="000000"/>
              </a:buClr>
              <a:buFont typeface="Calibri Light"/>
              <a:buAutoNum type="arabicPeriod"/>
            </a:pPr>
            <a:r>
              <a:rPr lang="fr-FR" sz="1800" b="0" strike="noStrike" spc="-1">
                <a:solidFill>
                  <a:srgbClr val="000000"/>
                </a:solidFill>
                <a:latin typeface="Calibri"/>
                <a:ea typeface="Calibri"/>
              </a:rPr>
              <a:t>Luymes, G. (2022) U.S. petition that calls for end of ‘built-to-fail’ bikes gaining support in B.S. Available at: https://vancouversun.com/news/local-news/u-s-petition-that-calls-for-end-of-built-to-fail-bikes-gaining-support-in-b-c (accessed 2 February 2022).</a:t>
            </a:r>
            <a:endParaRPr lang="fr-FR" sz="1800" b="0" strike="noStrike" spc="-1">
              <a:latin typeface="Arial"/>
            </a:endParaRPr>
          </a:p>
          <a:p>
            <a:pPr algn="just">
              <a:lnSpc>
                <a:spcPct val="100000"/>
              </a:lnSpc>
            </a:pPr>
            <a:endParaRPr lang="fr-FR" sz="1800" b="0" strike="noStrike" spc="-1">
              <a:latin typeface="Arial"/>
            </a:endParaRPr>
          </a:p>
          <a:p>
            <a:pPr marL="343080" indent="-342000" algn="just">
              <a:lnSpc>
                <a:spcPct val="100000"/>
              </a:lnSpc>
              <a:buClr>
                <a:srgbClr val="000000"/>
              </a:buClr>
              <a:buFont typeface="Calibri Light"/>
              <a:buAutoNum type="arabicPeriod"/>
            </a:pPr>
            <a:r>
              <a:rPr lang="fr-FR" sz="1800" b="0" strike="noStrike" spc="-1">
                <a:solidFill>
                  <a:srgbClr val="000000"/>
                </a:solidFill>
                <a:latin typeface="Calibri"/>
                <a:ea typeface="Calibri"/>
              </a:rPr>
              <a:t>Szto, C., and Wilson, B. (2022). Reduce, re-use, re-ride: Bike waste and moving towards a circular economy for sporting goods. </a:t>
            </a:r>
            <a:r>
              <a:rPr lang="fr-FR" sz="1800" b="0" i="1" strike="noStrike" spc="-1">
                <a:solidFill>
                  <a:srgbClr val="000000"/>
                </a:solidFill>
                <a:latin typeface="Calibri"/>
                <a:ea typeface="Calibri"/>
              </a:rPr>
              <a:t>International Review for the Sociology of Sport</a:t>
            </a:r>
            <a:r>
              <a:rPr lang="fr-FR" sz="1800" b="0" strike="noStrike" spc="-1">
                <a:solidFill>
                  <a:srgbClr val="000000"/>
                </a:solidFill>
                <a:latin typeface="Calibri"/>
                <a:ea typeface="Calibri"/>
              </a:rPr>
              <a:t>, 1–21 DOI: 10.1177/10126902221138033.</a:t>
            </a:r>
            <a:endParaRPr lang="fr-FR" sz="1800" b="0" strike="noStrike" spc="-1">
              <a:latin typeface="Arial"/>
            </a:endParaRPr>
          </a:p>
          <a:p>
            <a:pPr algn="just">
              <a:lnSpc>
                <a:spcPct val="100000"/>
              </a:lnSpc>
            </a:pPr>
            <a:endParaRPr lang="fr-FR" sz="1800" b="0" strike="noStrike" spc="-1">
              <a:latin typeface="Arial"/>
            </a:endParaRPr>
          </a:p>
          <a:p>
            <a:pPr marL="343080" indent="-342000" algn="just">
              <a:lnSpc>
                <a:spcPct val="100000"/>
              </a:lnSpc>
              <a:buClr>
                <a:srgbClr val="000000"/>
              </a:buClr>
              <a:buFont typeface="Calibri Light"/>
              <a:buAutoNum type="arabicPeriod"/>
            </a:pPr>
            <a:r>
              <a:rPr lang="fr-FR" sz="1800" b="0" strike="noStrike" spc="-1">
                <a:solidFill>
                  <a:srgbClr val="000000"/>
                </a:solidFill>
                <a:latin typeface="Calibri"/>
                <a:ea typeface="Calibri"/>
              </a:rPr>
              <a:t>Bronsvoort, E., and Gerrits, M. (2020) From marginal gains to a circular revolution: A practical guide to creating a circular cycling economy. Amsterdam: Warden Press.</a:t>
            </a:r>
            <a:endParaRPr lang="fr-FR" sz="1800" b="0" strike="noStrike" spc="-1">
              <a:latin typeface="Arial"/>
            </a:endParaRPr>
          </a:p>
          <a:p>
            <a:pPr algn="just">
              <a:lnSpc>
                <a:spcPct val="100000"/>
              </a:lnSpc>
            </a:pPr>
            <a:endParaRPr lang="fr-FR" sz="1800" b="0" strike="noStrike" spc="-1">
              <a:latin typeface="Arial"/>
            </a:endParaRPr>
          </a:p>
          <a:p>
            <a:pPr marL="343080" indent="-342000" algn="just">
              <a:lnSpc>
                <a:spcPct val="100000"/>
              </a:lnSpc>
              <a:buClr>
                <a:srgbClr val="000000"/>
              </a:buClr>
              <a:buFont typeface="Calibri Light"/>
              <a:buAutoNum type="arabicPeriod"/>
            </a:pPr>
            <a:r>
              <a:rPr lang="fr-FR" sz="1800" b="0" strike="noStrike" spc="-1">
                <a:solidFill>
                  <a:srgbClr val="000000"/>
                </a:solidFill>
                <a:latin typeface="Calibri"/>
                <a:ea typeface="Calibri"/>
              </a:rPr>
              <a:t>Johnson R, Kodama A and Willensky R (2014) The complete impact of bicycle use: Analyzing the environmental impact and initiative of the bicycle industry. Duke University. Available at: https://sites.duke.edu/specializedbikes/files/2014/02/Duke_MP_REPublished.pdf. </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264" name="CustomShape 2"/>
          <p:cNvSpPr/>
          <p:nvPr/>
        </p:nvSpPr>
        <p:spPr>
          <a:xfrm>
            <a:off x="540000" y="387360"/>
            <a:ext cx="10842120" cy="48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fr-FR" sz="4000" b="1" strike="noStrike" spc="-1">
                <a:solidFill>
                  <a:srgbClr val="009CB3"/>
                </a:solidFill>
                <a:latin typeface="Calibri Light"/>
                <a:ea typeface="Times New Roman"/>
              </a:rPr>
              <a:t>Références</a:t>
            </a:r>
            <a:br/>
            <a:br/>
            <a:endParaRPr lang="fr-FR" sz="4000" b="0" strike="noStrike" spc="-1">
              <a:latin typeface="Arial"/>
            </a:endParaRPr>
          </a:p>
        </p:txBody>
      </p:sp>
      <p:sp>
        <p:nvSpPr>
          <p:cNvPr id="265" name="CustomShape 3"/>
          <p:cNvSpPr/>
          <p:nvPr/>
        </p:nvSpPr>
        <p:spPr>
          <a:xfrm>
            <a:off x="410760" y="6256800"/>
            <a:ext cx="4993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A0D1CDF5-F696-4ED7-8739-19327015C137}" type="slidenum">
              <a:rPr lang="fr-FR" sz="1200" b="0" strike="noStrike" spc="-1">
                <a:solidFill>
                  <a:srgbClr val="8B8B8B"/>
                </a:solidFill>
                <a:latin typeface="Calibri"/>
                <a:ea typeface="DejaVu Sans"/>
              </a:rPr>
              <a:t>29</a:t>
            </a:fld>
            <a:endParaRPr lang="fr-FR"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 name="CustomShape 1"/>
          <p:cNvSpPr/>
          <p:nvPr/>
        </p:nvSpPr>
        <p:spPr>
          <a:xfrm>
            <a:off x="0" y="0"/>
            <a:ext cx="1218780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104" name="CustomShape 2"/>
          <p:cNvSpPr/>
          <p:nvPr/>
        </p:nvSpPr>
        <p:spPr>
          <a:xfrm>
            <a:off x="6151320" y="486360"/>
            <a:ext cx="5396040" cy="132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4400" b="1" strike="noStrike" spc="-1">
                <a:solidFill>
                  <a:srgbClr val="000000"/>
                </a:solidFill>
                <a:latin typeface="Calibri Light"/>
                <a:ea typeface="DejaVu Sans"/>
              </a:rPr>
              <a:t>INTRODUCTION</a:t>
            </a:r>
            <a:endParaRPr lang="fr-FR" sz="4400" b="0" strike="noStrike" spc="-1">
              <a:latin typeface="Arial"/>
            </a:endParaRPr>
          </a:p>
        </p:txBody>
      </p:sp>
      <p:pic>
        <p:nvPicPr>
          <p:cNvPr id="105" name="Immagine 1"/>
          <p:cNvPicPr/>
          <p:nvPr/>
        </p:nvPicPr>
        <p:blipFill>
          <a:blip r:embed="rId3" cstate="screen">
            <a:extLst>
              <a:ext uri="{28A0092B-C50C-407E-A947-70E740481C1C}">
                <a14:useLocalDpi xmlns:a14="http://schemas.microsoft.com/office/drawing/2010/main"/>
              </a:ext>
            </a:extLst>
          </a:blip>
          <a:stretch/>
        </p:blipFill>
        <p:spPr>
          <a:xfrm>
            <a:off x="698400" y="1794600"/>
            <a:ext cx="4554720" cy="340560"/>
          </a:xfrm>
          <a:prstGeom prst="rect">
            <a:avLst/>
          </a:prstGeom>
          <a:ln>
            <a:noFill/>
          </a:ln>
        </p:spPr>
      </p:pic>
      <p:sp>
        <p:nvSpPr>
          <p:cNvPr id="106" name="CustomShape 3"/>
          <p:cNvSpPr/>
          <p:nvPr/>
        </p:nvSpPr>
        <p:spPr>
          <a:xfrm flipH="1">
            <a:off x="-720" y="5486400"/>
            <a:ext cx="2671920" cy="1370520"/>
          </a:xfrm>
          <a:custGeom>
            <a:avLst/>
            <a:gdLst/>
            <a:ahLst/>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pic>
        <p:nvPicPr>
          <p:cNvPr id="107" name="Immagine 3"/>
          <p:cNvPicPr/>
          <p:nvPr/>
        </p:nvPicPr>
        <p:blipFill>
          <a:blip r:embed="rId4" cstate="screen">
            <a:extLst>
              <a:ext uri="{28A0092B-C50C-407E-A947-70E740481C1C}">
                <a14:useLocalDpi xmlns:a14="http://schemas.microsoft.com/office/drawing/2010/main"/>
              </a:ext>
            </a:extLst>
          </a:blip>
          <a:stretch/>
        </p:blipFill>
        <p:spPr>
          <a:xfrm>
            <a:off x="698400" y="3526200"/>
            <a:ext cx="1823400" cy="2732040"/>
          </a:xfrm>
          <a:prstGeom prst="rect">
            <a:avLst/>
          </a:prstGeom>
          <a:ln>
            <a:noFill/>
          </a:ln>
        </p:spPr>
      </p:pic>
      <p:sp>
        <p:nvSpPr>
          <p:cNvPr id="108" name="CustomShape 4"/>
          <p:cNvSpPr/>
          <p:nvPr/>
        </p:nvSpPr>
        <p:spPr>
          <a:xfrm>
            <a:off x="6151320" y="1946520"/>
            <a:ext cx="5396040" cy="435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Aft>
                <a:spcPts val="601"/>
              </a:spcAft>
            </a:pPr>
            <a:endParaRPr lang="fr-FR" sz="1800" b="0" strike="noStrike" spc="-1">
              <a:latin typeface="Arial"/>
            </a:endParaRPr>
          </a:p>
          <a:p>
            <a:pPr marL="216000" indent="-227520">
              <a:lnSpc>
                <a:spcPct val="90000"/>
              </a:lnSpc>
              <a:spcAft>
                <a:spcPts val="601"/>
              </a:spcAft>
              <a:buClr>
                <a:srgbClr val="000000"/>
              </a:buClr>
              <a:buFont typeface="Arial"/>
              <a:buChar char="•"/>
            </a:pPr>
            <a:r>
              <a:rPr lang="fr-FR" sz="2200" b="0" strike="noStrike" spc="-1">
                <a:solidFill>
                  <a:srgbClr val="000000"/>
                </a:solidFill>
                <a:latin typeface="Calibri"/>
                <a:ea typeface="DejaVu Sans"/>
              </a:rPr>
              <a:t>Le vélo est l’une des activités et un moyen de transport disponible le plus durable et réponds à un large éventail de problèmes : pollution, embouteillages, maladie, du changement climatique à la cohésion sociale et à la réduction de la pauvreté</a:t>
            </a:r>
            <a:endParaRPr lang="fr-FR" sz="2200" b="0" strike="noStrike" spc="-1">
              <a:latin typeface="Arial"/>
            </a:endParaRPr>
          </a:p>
          <a:p>
            <a:pPr>
              <a:lnSpc>
                <a:spcPct val="90000"/>
              </a:lnSpc>
              <a:spcAft>
                <a:spcPts val="601"/>
              </a:spcAft>
            </a:pPr>
            <a:endParaRPr lang="fr-FR" sz="2200" b="0" strike="noStrike" spc="-1">
              <a:latin typeface="Arial"/>
            </a:endParaRPr>
          </a:p>
          <a:p>
            <a:pPr marL="216000" indent="-227520">
              <a:lnSpc>
                <a:spcPct val="90000"/>
              </a:lnSpc>
              <a:spcAft>
                <a:spcPts val="601"/>
              </a:spcAft>
              <a:buClr>
                <a:srgbClr val="000000"/>
              </a:buClr>
              <a:buFont typeface="Arial"/>
              <a:buChar char="•"/>
            </a:pPr>
            <a:r>
              <a:rPr lang="fr-FR" sz="2200" b="1" strike="noStrike" spc="-1">
                <a:solidFill>
                  <a:srgbClr val="000000"/>
                </a:solidFill>
                <a:latin typeface="Calibri"/>
                <a:ea typeface="DejaVu Sans"/>
              </a:rPr>
              <a:t>Cependant, </a:t>
            </a:r>
            <a:r>
              <a:rPr lang="fr-FR" sz="2200" b="0" strike="noStrike" spc="-1">
                <a:solidFill>
                  <a:srgbClr val="000000"/>
                </a:solidFill>
                <a:latin typeface="Calibri"/>
                <a:ea typeface="DejaVu Sans"/>
              </a:rPr>
              <a:t>il ne suffit pas de considérer le vélo comme une pratique de mobilité verte. Nous devons considérer le vélo comme un produit qui, comme tout produit, a une fin de vie </a:t>
            </a:r>
            <a:endParaRPr lang="fr-FR" sz="2200" b="0" strike="noStrike" spc="-1">
              <a:latin typeface="Arial"/>
            </a:endParaRPr>
          </a:p>
        </p:txBody>
      </p:sp>
      <p:sp>
        <p:nvSpPr>
          <p:cNvPr id="109" name="CustomShape 5"/>
          <p:cNvSpPr/>
          <p:nvPr/>
        </p:nvSpPr>
        <p:spPr>
          <a:xfrm rot="1095000">
            <a:off x="1539360" y="161640"/>
            <a:ext cx="4082400" cy="4082400"/>
          </a:xfrm>
          <a:prstGeom prst="arc">
            <a:avLst>
              <a:gd name="adj1" fmla="val 17445962"/>
              <a:gd name="adj2" fmla="val 0"/>
            </a:avLst>
          </a:prstGeom>
          <a:noFill/>
          <a:ln w="127080" cap="rnd">
            <a:solidFill>
              <a:schemeClr val="accent4"/>
            </a:solidFill>
            <a:custDash>
              <a:ds d="400000" sp="300000"/>
            </a:custDash>
            <a:round/>
          </a:ln>
        </p:spPr>
        <p:style>
          <a:lnRef idx="1">
            <a:schemeClr val="accent1"/>
          </a:lnRef>
          <a:fillRef idx="0">
            <a:schemeClr val="accent1"/>
          </a:fillRef>
          <a:effectRef idx="0">
            <a:schemeClr val="accent1"/>
          </a:effectRef>
          <a:fontRef idx="minor"/>
        </p:style>
        <p:txBody>
          <a:bodyPr/>
          <a:lstStyle/>
          <a:p>
            <a:endParaRPr lang="fr-FR"/>
          </a:p>
        </p:txBody>
      </p:sp>
      <p:sp>
        <p:nvSpPr>
          <p:cNvPr id="110" name="CustomShape 6"/>
          <p:cNvSpPr/>
          <p:nvPr/>
        </p:nvSpPr>
        <p:spPr>
          <a:xfrm>
            <a:off x="8610480" y="6356520"/>
            <a:ext cx="27421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r">
              <a:lnSpc>
                <a:spcPct val="100000"/>
              </a:lnSpc>
              <a:spcAft>
                <a:spcPts val="601"/>
              </a:spcAft>
            </a:pPr>
            <a:fld id="{877A7479-22D9-4200-A50A-64EC1019AD7A}" type="slidenum">
              <a:rPr lang="fr-FR" sz="1200" b="0" strike="noStrike" spc="-1">
                <a:solidFill>
                  <a:srgbClr val="8B8B8B"/>
                </a:solidFill>
                <a:latin typeface="Calibri"/>
                <a:ea typeface="DejaVu Sans"/>
              </a:rPr>
              <a:t>3</a:t>
            </a:fld>
            <a:endParaRPr lang="fr-FR"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410760" y="1108080"/>
            <a:ext cx="11100960" cy="4641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gn="just">
              <a:lnSpc>
                <a:spcPct val="100000"/>
              </a:lnSpc>
              <a:buClr>
                <a:srgbClr val="000000"/>
              </a:buClr>
              <a:buFont typeface="Calibri Light"/>
              <a:buAutoNum type="arabicPeriod" startAt="7"/>
            </a:pPr>
            <a:r>
              <a:rPr lang="fr-FR" sz="1800" b="0" strike="noStrike" spc="-1">
                <a:solidFill>
                  <a:srgbClr val="000000"/>
                </a:solidFill>
                <a:latin typeface="Calibri"/>
                <a:ea typeface="Times New Roman"/>
              </a:rPr>
              <a:t>Henriksson, M., and Goransson Scalzotto, J. (2023). Bike-sharing under pressure: The role of cycling in building circular cycling futures.</a:t>
            </a:r>
            <a:r>
              <a:rPr lang="fr-FR" sz="1800" b="0" i="1" strike="noStrike" spc="-1">
                <a:solidFill>
                  <a:srgbClr val="000000"/>
                </a:solidFill>
                <a:latin typeface="Calibri"/>
                <a:ea typeface="Times New Roman"/>
              </a:rPr>
              <a:t> Journal of Cleaner Production</a:t>
            </a:r>
            <a:r>
              <a:rPr lang="fr-FR" sz="1800" b="0" strike="noStrike" spc="-1">
                <a:solidFill>
                  <a:srgbClr val="000000"/>
                </a:solidFill>
                <a:latin typeface="Calibri"/>
                <a:ea typeface="Times New Roman"/>
              </a:rPr>
              <a:t>. 395, </a:t>
            </a:r>
            <a:r>
              <a:rPr lang="fr-FR" sz="1800" b="0" i="1" strike="noStrike" spc="-1">
                <a:solidFill>
                  <a:srgbClr val="000000"/>
                </a:solidFill>
                <a:latin typeface="Calibri"/>
                <a:ea typeface="Times New Roman"/>
              </a:rPr>
              <a:t>136368</a:t>
            </a:r>
            <a:r>
              <a:rPr lang="fr-FR" sz="1800" b="0" strike="noStrike" spc="-1">
                <a:solidFill>
                  <a:srgbClr val="000000"/>
                </a:solidFill>
                <a:latin typeface="Calibri"/>
                <a:ea typeface="Times New Roman"/>
              </a:rPr>
              <a:t>. </a:t>
            </a:r>
            <a:r>
              <a:rPr lang="fr-FR" sz="1800" b="0" u="sng" strike="noStrike" spc="-1">
                <a:solidFill>
                  <a:srgbClr val="5F5F5F"/>
                </a:solidFill>
                <a:uFillTx/>
                <a:latin typeface="Calibri"/>
                <a:ea typeface="Times New Roman"/>
                <a:hlinkClick r:id="rId3"/>
              </a:rPr>
              <a:t>https://doi.org/10.1016/j.jclepro.2023.136368</a:t>
            </a:r>
            <a:r>
              <a:rPr lang="fr-FR" sz="1800" b="0" strike="noStrike" spc="-1">
                <a:solidFill>
                  <a:srgbClr val="000000"/>
                </a:solidFill>
                <a:latin typeface="Calibri"/>
                <a:ea typeface="Times New Roman"/>
              </a:rPr>
              <a:t>.</a:t>
            </a:r>
            <a:endParaRPr lang="fr-FR" sz="1800" b="0" strike="noStrike" spc="-1">
              <a:latin typeface="Arial"/>
            </a:endParaRPr>
          </a:p>
          <a:p>
            <a:pPr algn="just">
              <a:lnSpc>
                <a:spcPct val="100000"/>
              </a:lnSpc>
            </a:pPr>
            <a:endParaRPr lang="fr-FR" sz="1800" b="0" strike="noStrike" spc="-1">
              <a:latin typeface="Arial"/>
            </a:endParaRPr>
          </a:p>
          <a:p>
            <a:pPr marL="343080" indent="-342000" algn="just">
              <a:lnSpc>
                <a:spcPct val="100000"/>
              </a:lnSpc>
              <a:buClr>
                <a:srgbClr val="000000"/>
              </a:buClr>
              <a:buFont typeface="Calibri Light"/>
              <a:buAutoNum type="arabicPeriod" startAt="8"/>
            </a:pPr>
            <a:r>
              <a:rPr lang="fr-FR" sz="1800" b="0" strike="noStrike" spc="-1">
                <a:solidFill>
                  <a:srgbClr val="000000"/>
                </a:solidFill>
                <a:latin typeface="Calibri"/>
                <a:ea typeface="Times New Roman"/>
              </a:rPr>
              <a:t>Moro, S.R., and Cauchick-Miguel, P.A. (2022). An analysis of a bike-sharing system from a business model perspective. </a:t>
            </a:r>
            <a:r>
              <a:rPr lang="fr-FR" sz="1800" b="0" i="1" strike="noStrike" spc="-1">
                <a:solidFill>
                  <a:srgbClr val="000000"/>
                </a:solidFill>
                <a:latin typeface="Calibri"/>
                <a:ea typeface="Times New Roman"/>
              </a:rPr>
              <a:t>Brazilian Journal of Operations &amp; Production Management,</a:t>
            </a:r>
            <a:r>
              <a:rPr lang="fr-FR" sz="1800" b="0" strike="noStrike" spc="-1">
                <a:solidFill>
                  <a:srgbClr val="000000"/>
                </a:solidFill>
                <a:latin typeface="Calibri"/>
                <a:ea typeface="Times New Roman"/>
              </a:rPr>
              <a:t> 19 (2), e20221400. https://doi.org/10.14488/BJOPM.2021.050. </a:t>
            </a:r>
            <a:endParaRPr lang="fr-FR" sz="1800" b="0" strike="noStrike" spc="-1">
              <a:latin typeface="Arial"/>
            </a:endParaRPr>
          </a:p>
          <a:p>
            <a:pPr algn="just">
              <a:lnSpc>
                <a:spcPct val="100000"/>
              </a:lnSpc>
            </a:pPr>
            <a:endParaRPr lang="fr-FR" sz="1800" b="0" strike="noStrike" spc="-1">
              <a:latin typeface="Arial"/>
            </a:endParaRPr>
          </a:p>
          <a:p>
            <a:pPr marL="343080" indent="-342000" algn="just">
              <a:lnSpc>
                <a:spcPct val="100000"/>
              </a:lnSpc>
              <a:buClr>
                <a:srgbClr val="000000"/>
              </a:buClr>
              <a:buFont typeface="Calibri Light"/>
              <a:buAutoNum type="arabicPeriod" startAt="9"/>
            </a:pPr>
            <a:r>
              <a:rPr lang="fr-FR" sz="1800" b="0" i="1" strike="noStrike" spc="-1">
                <a:solidFill>
                  <a:srgbClr val="000000"/>
                </a:solidFill>
                <a:latin typeface="Calibri"/>
                <a:ea typeface="Times New Roman"/>
              </a:rPr>
              <a:t>Koop C, Grosse Erdmann J, Koller J and Döpper F (2021) Circular Business Models for Remanufacturing in the Electric Bicycle Industry. Front. Sustain. 2:785036. doi: 10.3389/frsus.2021.785036 </a:t>
            </a:r>
            <a:endParaRPr lang="fr-FR" sz="1800" b="0" strike="noStrike" spc="-1">
              <a:latin typeface="Arial"/>
            </a:endParaRPr>
          </a:p>
          <a:p>
            <a:pPr algn="just">
              <a:lnSpc>
                <a:spcPct val="100000"/>
              </a:lnSpc>
            </a:pPr>
            <a:endParaRPr lang="fr-FR" sz="1800" b="0" strike="noStrike" spc="-1">
              <a:latin typeface="Arial"/>
            </a:endParaRPr>
          </a:p>
          <a:p>
            <a:pPr marL="343080" indent="-342000" algn="just">
              <a:lnSpc>
                <a:spcPct val="100000"/>
              </a:lnSpc>
              <a:buClr>
                <a:srgbClr val="000000"/>
              </a:buClr>
              <a:buFont typeface="Calibri Light"/>
              <a:buAutoNum type="arabicPeriod" startAt="10"/>
            </a:pPr>
            <a:r>
              <a:rPr lang="fr-FR" sz="1800" b="0" strike="noStrike" spc="-1">
                <a:solidFill>
                  <a:srgbClr val="000000"/>
                </a:solidFill>
                <a:latin typeface="Calibri"/>
                <a:ea typeface="Times New Roman"/>
              </a:rPr>
              <a:t>Zapata Campos, M. J., Zapata, P., and Ordonez, I. (2020). Urban commoning practices in the repair movement: Front-staging the backstage. </a:t>
            </a:r>
            <a:r>
              <a:rPr lang="fr-FR" sz="1800" b="0" i="1" strike="noStrike" spc="-1">
                <a:solidFill>
                  <a:srgbClr val="000000"/>
                </a:solidFill>
                <a:latin typeface="Calibri"/>
                <a:ea typeface="Times New Roman"/>
              </a:rPr>
              <a:t>Economy and Space</a:t>
            </a:r>
            <a:r>
              <a:rPr lang="fr-FR" sz="1800" b="0" strike="noStrike" spc="-1">
                <a:solidFill>
                  <a:srgbClr val="000000"/>
                </a:solidFill>
                <a:latin typeface="Calibri"/>
                <a:ea typeface="Times New Roman"/>
              </a:rPr>
              <a:t>,52(6), 1150–1170. </a:t>
            </a:r>
            <a:r>
              <a:rPr lang="fr-FR" sz="1800" b="0" u="sng" strike="noStrike" spc="-1">
                <a:solidFill>
                  <a:srgbClr val="5F5F5F"/>
                </a:solidFill>
                <a:uFillTx/>
                <a:latin typeface="Calibri"/>
                <a:ea typeface="Times New Roman"/>
                <a:hlinkClick r:id="rId4"/>
              </a:rPr>
              <a:t>https://doi.org/10.1177/0308518X19896800</a:t>
            </a:r>
            <a:r>
              <a:rPr lang="fr-FR" sz="1800" b="0" strike="noStrike" spc="-1">
                <a:solidFill>
                  <a:srgbClr val="000000"/>
                </a:solidFill>
                <a:latin typeface="Calibri"/>
                <a:ea typeface="Times New Roman"/>
              </a:rPr>
              <a:t>.</a:t>
            </a:r>
            <a:endParaRPr lang="fr-FR" sz="1800" b="0" strike="noStrike" spc="-1">
              <a:latin typeface="Arial"/>
            </a:endParaRPr>
          </a:p>
          <a:p>
            <a:pPr algn="just">
              <a:lnSpc>
                <a:spcPct val="100000"/>
              </a:lnSpc>
            </a:pPr>
            <a:endParaRPr lang="fr-FR" sz="1800" b="0" strike="noStrike" spc="-1">
              <a:latin typeface="Arial"/>
            </a:endParaRPr>
          </a:p>
          <a:p>
            <a:pPr marL="343080" indent="-342000" algn="just">
              <a:lnSpc>
                <a:spcPct val="100000"/>
              </a:lnSpc>
              <a:buClr>
                <a:srgbClr val="000000"/>
              </a:buClr>
              <a:buFont typeface="Calibri Light"/>
              <a:buAutoNum type="arabicPeriod" startAt="11"/>
            </a:pPr>
            <a:r>
              <a:rPr lang="fr-FR" sz="1800" b="0" strike="noStrike" spc="-1">
                <a:solidFill>
                  <a:srgbClr val="000000"/>
                </a:solidFill>
                <a:latin typeface="Calibri"/>
                <a:ea typeface="Times New Roman"/>
              </a:rPr>
              <a:t>Psarikidou, K.,  Zuev, D., and Popan, C. (2020). Sustainable cycling futures: can cycling be the future? </a:t>
            </a:r>
            <a:r>
              <a:rPr lang="fr-FR" sz="1800" b="0" i="1" strike="noStrike" spc="-1">
                <a:solidFill>
                  <a:srgbClr val="000000"/>
                </a:solidFill>
                <a:latin typeface="Calibri"/>
                <a:ea typeface="Times New Roman"/>
              </a:rPr>
              <a:t>Applied Mobilities,</a:t>
            </a:r>
            <a:r>
              <a:rPr lang="fr-FR" sz="1800" b="0" strike="noStrike" spc="-1">
                <a:solidFill>
                  <a:srgbClr val="000000"/>
                </a:solidFill>
                <a:latin typeface="Calibri"/>
                <a:ea typeface="Times New Roman"/>
              </a:rPr>
              <a:t> 5(3), 225-231, DOI: 10. 1080/23800127.2020.1845073. </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endParaRPr lang="fr-FR" sz="1800" b="0" strike="noStrike" spc="-1">
              <a:latin typeface="Arial"/>
            </a:endParaRPr>
          </a:p>
        </p:txBody>
      </p:sp>
      <p:sp>
        <p:nvSpPr>
          <p:cNvPr id="267" name="CustomShape 2"/>
          <p:cNvSpPr/>
          <p:nvPr/>
        </p:nvSpPr>
        <p:spPr>
          <a:xfrm>
            <a:off x="540000" y="387360"/>
            <a:ext cx="10842120" cy="48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fr-FR" sz="4000" b="1" strike="noStrike" spc="-1">
                <a:solidFill>
                  <a:srgbClr val="009CB3"/>
                </a:solidFill>
                <a:latin typeface="Calibri Light"/>
                <a:ea typeface="Times New Roman"/>
              </a:rPr>
              <a:t>Références</a:t>
            </a:r>
            <a:br/>
            <a:br/>
            <a:endParaRPr lang="fr-FR" sz="4000" b="0" strike="noStrike" spc="-1">
              <a:latin typeface="Arial"/>
            </a:endParaRPr>
          </a:p>
        </p:txBody>
      </p:sp>
      <p:sp>
        <p:nvSpPr>
          <p:cNvPr id="268" name="CustomShape 3"/>
          <p:cNvSpPr/>
          <p:nvPr/>
        </p:nvSpPr>
        <p:spPr>
          <a:xfrm>
            <a:off x="410760" y="6256800"/>
            <a:ext cx="4993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8051006E-67A2-4D00-8282-FD45B7091845}" type="slidenum">
              <a:rPr lang="fr-FR" sz="1200" b="0" strike="noStrike" spc="-1">
                <a:solidFill>
                  <a:srgbClr val="8B8B8B"/>
                </a:solidFill>
                <a:latin typeface="Calibri"/>
                <a:ea typeface="DejaVu Sans"/>
              </a:rPr>
              <a:t>30</a:t>
            </a:fld>
            <a:endParaRPr lang="fr-FR"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p:cNvSpPr/>
          <p:nvPr/>
        </p:nvSpPr>
        <p:spPr>
          <a:xfrm>
            <a:off x="9164880" y="6406920"/>
            <a:ext cx="2869560" cy="28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90000"/>
              </a:lnSpc>
            </a:pPr>
            <a:r>
              <a:rPr lang="fr-FR" sz="1400" b="0" strike="noStrike" spc="-1">
                <a:solidFill>
                  <a:srgbClr val="FFFFFF"/>
                </a:solidFill>
                <a:latin typeface="GothamLight"/>
                <a:ea typeface="GothamLight"/>
              </a:rPr>
              <a:t>February, 2019</a:t>
            </a:r>
            <a:endParaRPr lang="fr-FR" sz="1400" b="0" strike="noStrike" spc="-1">
              <a:latin typeface="Arial"/>
            </a:endParaRPr>
          </a:p>
        </p:txBody>
      </p:sp>
      <p:pic>
        <p:nvPicPr>
          <p:cNvPr id="270" name="Immagine 2"/>
          <p:cNvPicPr/>
          <p:nvPr/>
        </p:nvPicPr>
        <p:blipFill>
          <a:blip r:embed="rId2" cstate="screen">
            <a:extLst>
              <a:ext uri="{28A0092B-C50C-407E-A947-70E740481C1C}">
                <a14:useLocalDpi xmlns:a14="http://schemas.microsoft.com/office/drawing/2010/main"/>
              </a:ext>
            </a:extLst>
          </a:blip>
          <a:stretch/>
        </p:blipFill>
        <p:spPr>
          <a:xfrm>
            <a:off x="6555600" y="6208200"/>
            <a:ext cx="5349240" cy="396720"/>
          </a:xfrm>
          <a:prstGeom prst="rect">
            <a:avLst/>
          </a:prstGeom>
          <a:ln>
            <a:noFill/>
          </a:ln>
        </p:spPr>
      </p:pic>
      <p:sp>
        <p:nvSpPr>
          <p:cNvPr id="271" name="CustomShape 2"/>
          <p:cNvSpPr/>
          <p:nvPr/>
        </p:nvSpPr>
        <p:spPr>
          <a:xfrm>
            <a:off x="1444320" y="3229920"/>
            <a:ext cx="5349240" cy="267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400"/>
              </a:lnSpc>
            </a:pPr>
            <a:r>
              <a:rPr lang="fr-FR" sz="4000" b="0" strike="noStrike" spc="-1">
                <a:solidFill>
                  <a:srgbClr val="009CB3"/>
                </a:solidFill>
                <a:latin typeface="Calibri Light"/>
                <a:ea typeface="GothamMedium"/>
              </a:rPr>
              <a:t>Auto-Evaluation</a:t>
            </a:r>
            <a:endParaRPr lang="fr-FR" sz="40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 name="CustomShape 1"/>
          <p:cNvSpPr/>
          <p:nvPr/>
        </p:nvSpPr>
        <p:spPr>
          <a:xfrm>
            <a:off x="0" y="0"/>
            <a:ext cx="1218780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112" name="CustomShape 2"/>
          <p:cNvSpPr/>
          <p:nvPr/>
        </p:nvSpPr>
        <p:spPr>
          <a:xfrm>
            <a:off x="6151320" y="486360"/>
            <a:ext cx="5396040" cy="132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4400" b="1" strike="noStrike" spc="-1">
                <a:solidFill>
                  <a:srgbClr val="000000"/>
                </a:solidFill>
                <a:latin typeface="Calibri Light"/>
                <a:ea typeface="DejaVu Sans"/>
              </a:rPr>
              <a:t>INTRODUCTION</a:t>
            </a:r>
            <a:endParaRPr lang="fr-FR" sz="4400" b="0" strike="noStrike" spc="-1">
              <a:latin typeface="Arial"/>
            </a:endParaRPr>
          </a:p>
        </p:txBody>
      </p:sp>
      <p:pic>
        <p:nvPicPr>
          <p:cNvPr id="113" name="Immagine 1"/>
          <p:cNvPicPr/>
          <p:nvPr/>
        </p:nvPicPr>
        <p:blipFill>
          <a:blip r:embed="rId3" cstate="screen">
            <a:extLst>
              <a:ext uri="{28A0092B-C50C-407E-A947-70E740481C1C}">
                <a14:useLocalDpi xmlns:a14="http://schemas.microsoft.com/office/drawing/2010/main"/>
              </a:ext>
            </a:extLst>
          </a:blip>
          <a:stretch/>
        </p:blipFill>
        <p:spPr>
          <a:xfrm>
            <a:off x="698400" y="1794600"/>
            <a:ext cx="4554720" cy="340560"/>
          </a:xfrm>
          <a:prstGeom prst="rect">
            <a:avLst/>
          </a:prstGeom>
          <a:ln>
            <a:noFill/>
          </a:ln>
        </p:spPr>
      </p:pic>
      <p:sp>
        <p:nvSpPr>
          <p:cNvPr id="114" name="CustomShape 3"/>
          <p:cNvSpPr/>
          <p:nvPr/>
        </p:nvSpPr>
        <p:spPr>
          <a:xfrm flipH="1">
            <a:off x="-720" y="5486400"/>
            <a:ext cx="2671920" cy="1370520"/>
          </a:xfrm>
          <a:custGeom>
            <a:avLst/>
            <a:gdLst/>
            <a:ahLst/>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pic>
        <p:nvPicPr>
          <p:cNvPr id="115" name="Immagine 3"/>
          <p:cNvPicPr/>
          <p:nvPr/>
        </p:nvPicPr>
        <p:blipFill>
          <a:blip r:embed="rId4" cstate="screen">
            <a:extLst>
              <a:ext uri="{28A0092B-C50C-407E-A947-70E740481C1C}">
                <a14:useLocalDpi xmlns:a14="http://schemas.microsoft.com/office/drawing/2010/main"/>
              </a:ext>
            </a:extLst>
          </a:blip>
          <a:stretch/>
        </p:blipFill>
        <p:spPr>
          <a:xfrm>
            <a:off x="698400" y="3526200"/>
            <a:ext cx="1823400" cy="2732040"/>
          </a:xfrm>
          <a:prstGeom prst="rect">
            <a:avLst/>
          </a:prstGeom>
          <a:ln>
            <a:noFill/>
          </a:ln>
        </p:spPr>
      </p:pic>
      <p:sp>
        <p:nvSpPr>
          <p:cNvPr id="116" name="CustomShape 4"/>
          <p:cNvSpPr/>
          <p:nvPr/>
        </p:nvSpPr>
        <p:spPr>
          <a:xfrm>
            <a:off x="6151320" y="1946520"/>
            <a:ext cx="5396040" cy="435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nSpc>
                <a:spcPct val="90000"/>
              </a:lnSpc>
              <a:spcAft>
                <a:spcPts val="601"/>
              </a:spcAft>
            </a:pPr>
            <a:endParaRPr lang="fr-FR" sz="1800" b="0" strike="noStrike" spc="-1">
              <a:latin typeface="Arial"/>
            </a:endParaRPr>
          </a:p>
          <a:p>
            <a:pPr marL="216000" indent="-227520">
              <a:lnSpc>
                <a:spcPct val="90000"/>
              </a:lnSpc>
              <a:spcAft>
                <a:spcPts val="601"/>
              </a:spcAft>
              <a:buClr>
                <a:srgbClr val="000000"/>
              </a:buClr>
              <a:buFont typeface="Arial"/>
              <a:buChar char="•"/>
            </a:pPr>
            <a:r>
              <a:rPr lang="fr-FR" sz="2200" b="0" strike="noStrike" spc="-1">
                <a:solidFill>
                  <a:srgbClr val="000000"/>
                </a:solidFill>
                <a:latin typeface="Calibri"/>
                <a:ea typeface="DejaVu Sans"/>
              </a:rPr>
              <a:t>Il est, en effet, important de séparer « la pratique cyclable » du « vélo » en tant que produit qui présente des risques de non-durabilité et peut laisser une empreinte carbone importante. </a:t>
            </a:r>
            <a:endParaRPr lang="fr-FR" sz="2200" b="0" strike="noStrike" spc="-1">
              <a:latin typeface="Arial"/>
            </a:endParaRPr>
          </a:p>
          <a:p>
            <a:pPr>
              <a:lnSpc>
                <a:spcPct val="90000"/>
              </a:lnSpc>
              <a:spcAft>
                <a:spcPts val="601"/>
              </a:spcAft>
            </a:pPr>
            <a:endParaRPr lang="fr-FR" sz="2200" b="0" strike="noStrike" spc="-1">
              <a:latin typeface="Arial"/>
            </a:endParaRPr>
          </a:p>
          <a:p>
            <a:pPr marL="216000" indent="-227520">
              <a:lnSpc>
                <a:spcPct val="90000"/>
              </a:lnSpc>
              <a:spcAft>
                <a:spcPts val="601"/>
              </a:spcAft>
              <a:buClr>
                <a:srgbClr val="000000"/>
              </a:buClr>
              <a:buFont typeface="Arial"/>
              <a:buChar char="•"/>
            </a:pPr>
            <a:r>
              <a:rPr lang="fr-FR" sz="2200" b="0" strike="noStrike" spc="-1">
                <a:solidFill>
                  <a:srgbClr val="000000"/>
                </a:solidFill>
                <a:latin typeface="Calibri"/>
                <a:ea typeface="DejaVu Sans"/>
              </a:rPr>
              <a:t>Les principes de l’économie circulaire devraient être davantage adoptés par les acteur opérant dans le secteur du vélo. Producteurs, distributeurs, vendeurs et cyclistes sont appelés à l’action pour changer la façon dont les vélos sont conçus, vendus, utilisés, réutilisés et éliminés. </a:t>
            </a:r>
            <a:endParaRPr lang="fr-FR" sz="2200" b="0" strike="noStrike" spc="-1">
              <a:latin typeface="Arial"/>
            </a:endParaRPr>
          </a:p>
          <a:p>
            <a:pPr>
              <a:lnSpc>
                <a:spcPct val="90000"/>
              </a:lnSpc>
              <a:spcAft>
                <a:spcPts val="601"/>
              </a:spcAft>
            </a:pPr>
            <a:endParaRPr lang="fr-FR" sz="2200" b="0" strike="noStrike" spc="-1">
              <a:latin typeface="Arial"/>
            </a:endParaRPr>
          </a:p>
        </p:txBody>
      </p:sp>
      <p:sp>
        <p:nvSpPr>
          <p:cNvPr id="117" name="CustomShape 5"/>
          <p:cNvSpPr/>
          <p:nvPr/>
        </p:nvSpPr>
        <p:spPr>
          <a:xfrm rot="1095000">
            <a:off x="1539360" y="161640"/>
            <a:ext cx="4082400" cy="4082400"/>
          </a:xfrm>
          <a:prstGeom prst="arc">
            <a:avLst>
              <a:gd name="adj1" fmla="val 17445962"/>
              <a:gd name="adj2" fmla="val 0"/>
            </a:avLst>
          </a:prstGeom>
          <a:noFill/>
          <a:ln w="127080" cap="rnd">
            <a:solidFill>
              <a:schemeClr val="accent4"/>
            </a:solidFill>
            <a:custDash>
              <a:ds d="400000" sp="300000"/>
            </a:custDash>
            <a:round/>
          </a:ln>
        </p:spPr>
        <p:style>
          <a:lnRef idx="1">
            <a:schemeClr val="accent1"/>
          </a:lnRef>
          <a:fillRef idx="0">
            <a:schemeClr val="accent1"/>
          </a:fillRef>
          <a:effectRef idx="0">
            <a:schemeClr val="accent1"/>
          </a:effectRef>
          <a:fontRef idx="minor"/>
        </p:style>
        <p:txBody>
          <a:bodyPr/>
          <a:lstStyle/>
          <a:p>
            <a:endParaRPr lang="fr-FR"/>
          </a:p>
        </p:txBody>
      </p:sp>
      <p:sp>
        <p:nvSpPr>
          <p:cNvPr id="118" name="CustomShape 6"/>
          <p:cNvSpPr/>
          <p:nvPr/>
        </p:nvSpPr>
        <p:spPr>
          <a:xfrm>
            <a:off x="8610480" y="6356520"/>
            <a:ext cx="27421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r">
              <a:lnSpc>
                <a:spcPct val="100000"/>
              </a:lnSpc>
              <a:spcAft>
                <a:spcPts val="601"/>
              </a:spcAft>
            </a:pPr>
            <a:fld id="{F44940C9-F2B5-436C-BBA8-1FA1EA90C06C}" type="slidenum">
              <a:rPr lang="fr-FR" sz="1200" b="0" strike="noStrike" spc="-1">
                <a:solidFill>
                  <a:srgbClr val="8B8B8B"/>
                </a:solidFill>
                <a:latin typeface="Calibri"/>
                <a:ea typeface="DejaVu Sans"/>
              </a:rPr>
              <a:t>4</a:t>
            </a:fld>
            <a:endParaRPr lang="fr-FR"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9164880" y="6406920"/>
            <a:ext cx="2869560" cy="28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90000"/>
              </a:lnSpc>
            </a:pPr>
            <a:r>
              <a:rPr lang="fr-FR" sz="1400" b="0" strike="noStrike" spc="-1">
                <a:solidFill>
                  <a:srgbClr val="FFFFFF"/>
                </a:solidFill>
                <a:latin typeface="GothamLight"/>
                <a:ea typeface="GothamLight"/>
              </a:rPr>
              <a:t>February, 2019</a:t>
            </a:r>
            <a:endParaRPr lang="fr-FR" sz="1400" b="0" strike="noStrike" spc="-1">
              <a:latin typeface="Arial"/>
            </a:endParaRPr>
          </a:p>
        </p:txBody>
      </p:sp>
      <p:pic>
        <p:nvPicPr>
          <p:cNvPr id="120" name="Immagine 2"/>
          <p:cNvPicPr/>
          <p:nvPr/>
        </p:nvPicPr>
        <p:blipFill>
          <a:blip r:embed="rId2" cstate="screen">
            <a:extLst>
              <a:ext uri="{28A0092B-C50C-407E-A947-70E740481C1C}">
                <a14:useLocalDpi xmlns:a14="http://schemas.microsoft.com/office/drawing/2010/main"/>
              </a:ext>
            </a:extLst>
          </a:blip>
          <a:stretch/>
        </p:blipFill>
        <p:spPr>
          <a:xfrm>
            <a:off x="6399720" y="6208200"/>
            <a:ext cx="5349240" cy="396720"/>
          </a:xfrm>
          <a:prstGeom prst="rect">
            <a:avLst/>
          </a:prstGeom>
          <a:ln>
            <a:noFill/>
          </a:ln>
        </p:spPr>
      </p:pic>
      <p:sp>
        <p:nvSpPr>
          <p:cNvPr id="121" name="CustomShape 2"/>
          <p:cNvSpPr/>
          <p:nvPr/>
        </p:nvSpPr>
        <p:spPr>
          <a:xfrm>
            <a:off x="648000" y="2642040"/>
            <a:ext cx="11100960" cy="78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800" b="1" strike="noStrike" spc="-1">
                <a:solidFill>
                  <a:srgbClr val="009CB3"/>
                </a:solidFill>
                <a:latin typeface="Calibri"/>
                <a:ea typeface="Times New Roman"/>
              </a:rPr>
              <a:t>Économie du vélo : des modèles linéaires aux modèles circulaire</a:t>
            </a:r>
            <a:endParaRPr lang="fr-FR"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 name="CustomShape 1"/>
          <p:cNvSpPr/>
          <p:nvPr/>
        </p:nvSpPr>
        <p:spPr>
          <a:xfrm>
            <a:off x="360" y="0"/>
            <a:ext cx="1219068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pic>
        <p:nvPicPr>
          <p:cNvPr id="123" name="Picture 20"/>
          <p:cNvPicPr/>
          <p:nvPr/>
        </p:nvPicPr>
        <p:blipFill>
          <a:blip r:embed="rId2" cstate="screen">
            <a:extLst>
              <a:ext uri="{28A0092B-C50C-407E-A947-70E740481C1C}">
                <a14:useLocalDpi xmlns:a14="http://schemas.microsoft.com/office/drawing/2010/main"/>
              </a:ext>
            </a:extLst>
          </a:blip>
          <a:srcRect/>
          <a:stretch/>
        </p:blipFill>
        <p:spPr>
          <a:xfrm>
            <a:off x="360" y="0"/>
            <a:ext cx="10341360" cy="6856920"/>
          </a:xfrm>
          <a:prstGeom prst="rect">
            <a:avLst/>
          </a:prstGeom>
          <a:ln>
            <a:noFill/>
          </a:ln>
        </p:spPr>
      </p:pic>
      <p:sp>
        <p:nvSpPr>
          <p:cNvPr id="124" name="CustomShape 2"/>
          <p:cNvSpPr/>
          <p:nvPr/>
        </p:nvSpPr>
        <p:spPr>
          <a:xfrm flipH="1">
            <a:off x="6985440" y="0"/>
            <a:ext cx="5204880" cy="6856920"/>
          </a:xfrm>
          <a:custGeom>
            <a:avLst/>
            <a:gdLst/>
            <a:ahLst/>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125" name="CustomShape 3"/>
          <p:cNvSpPr/>
          <p:nvPr/>
        </p:nvSpPr>
        <p:spPr>
          <a:xfrm>
            <a:off x="7148160" y="0"/>
            <a:ext cx="5042520" cy="6856920"/>
          </a:xfrm>
          <a:custGeom>
            <a:avLst/>
            <a:gdLst/>
            <a:ahLst/>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126" name="CustomShape 4"/>
          <p:cNvSpPr/>
          <p:nvPr/>
        </p:nvSpPr>
        <p:spPr>
          <a:xfrm flipH="1">
            <a:off x="6696360" y="0"/>
            <a:ext cx="2528640" cy="685692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127" name="CustomShape 5"/>
          <p:cNvSpPr/>
          <p:nvPr/>
        </p:nvSpPr>
        <p:spPr>
          <a:xfrm>
            <a:off x="7596720" y="-188640"/>
            <a:ext cx="4444920" cy="1319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fontScale="93000"/>
          </a:bodyPr>
          <a:lstStyle/>
          <a:p>
            <a:pPr algn="ctr">
              <a:lnSpc>
                <a:spcPct val="90000"/>
              </a:lnSpc>
            </a:pPr>
            <a:r>
              <a:rPr lang="fr-FR" sz="3600" b="1" strike="noStrike" spc="-1">
                <a:solidFill>
                  <a:srgbClr val="009CB3"/>
                </a:solidFill>
                <a:latin typeface="Calibri Light"/>
                <a:ea typeface="DejaVu Sans"/>
              </a:rPr>
              <a:t>Economie linéaire ou circulaire </a:t>
            </a:r>
            <a:endParaRPr lang="fr-FR" sz="3600" b="0" strike="noStrike" spc="-1">
              <a:latin typeface="Arial"/>
            </a:endParaRPr>
          </a:p>
        </p:txBody>
      </p:sp>
      <p:sp>
        <p:nvSpPr>
          <p:cNvPr id="128" name="CustomShape 6"/>
          <p:cNvSpPr/>
          <p:nvPr/>
        </p:nvSpPr>
        <p:spPr>
          <a:xfrm>
            <a:off x="7515000" y="1320120"/>
            <a:ext cx="4444920" cy="50338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spcBef>
                <a:spcPts val="1001"/>
              </a:spcBef>
            </a:pPr>
            <a:r>
              <a:rPr lang="fr-FR" sz="2000" b="0" strike="noStrike" spc="-1">
                <a:solidFill>
                  <a:srgbClr val="000000"/>
                </a:solidFill>
                <a:latin typeface="Calibri"/>
                <a:ea typeface="Times New Roman"/>
              </a:rPr>
              <a:t>En mars 2020, la Commission européenne a publié le nouveau « Plan d'action pour l'économie circulaire » visant à accélérer la transition vers une économie circulaire</a:t>
            </a:r>
            <a:r>
              <a:rPr lang="fr-FR" sz="2000" b="0" strike="noStrike" spc="-1" baseline="101000">
                <a:solidFill>
                  <a:srgbClr val="000000"/>
                </a:solidFill>
                <a:latin typeface="Calibri"/>
                <a:ea typeface="Times New Roman"/>
              </a:rPr>
              <a:t>1</a:t>
            </a:r>
            <a:r>
              <a:rPr lang="fr-FR" sz="2000" b="0" strike="noStrike" spc="-1">
                <a:solidFill>
                  <a:srgbClr val="000000"/>
                </a:solidFill>
                <a:latin typeface="Calibri"/>
                <a:ea typeface="Times New Roman"/>
              </a:rPr>
              <a:t>.</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Le concept de « circularité » vise à remplacer l’approche linéaire actuelle « prendre-faire-jeter » par des processus circulaires.</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Dans une économie linéaire, nous extrayons des matières premières que nous transformons en un produit qui est jeté après utilisation comme déchet.</a:t>
            </a:r>
            <a:endParaRPr lang="fr-FR" sz="20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L’économie circulaire est un modèle différent de production et de consommation.</a:t>
            </a:r>
            <a:r>
              <a:rPr lang="fr-FR" sz="2800" b="0" strike="noStrike" spc="-1">
                <a:solidFill>
                  <a:srgbClr val="000000"/>
                </a:solidFill>
                <a:latin typeface="Calibri"/>
                <a:ea typeface="Times New Roman"/>
              </a:rPr>
              <a:t> </a:t>
            </a:r>
            <a:endParaRPr lang="fr-FR" sz="2800" b="0" strike="noStrike" spc="-1">
              <a:latin typeface="Arial"/>
            </a:endParaRPr>
          </a:p>
          <a:p>
            <a:pPr algn="just">
              <a:lnSpc>
                <a:spcPct val="90000"/>
              </a:lnSpc>
              <a:spcBef>
                <a:spcPts val="1001"/>
              </a:spcBef>
            </a:pPr>
            <a:r>
              <a:rPr lang="fr-FR" sz="2000" b="0" strike="noStrike" spc="-1">
                <a:solidFill>
                  <a:srgbClr val="000000"/>
                </a:solidFill>
                <a:latin typeface="Calibri"/>
                <a:ea typeface="Times New Roman"/>
              </a:rPr>
              <a:t> </a:t>
            </a:r>
            <a:endParaRPr lang="fr-FR" sz="2000" b="0" strike="noStrike" spc="-1">
              <a:latin typeface="Arial"/>
            </a:endParaRPr>
          </a:p>
        </p:txBody>
      </p:sp>
      <p:sp>
        <p:nvSpPr>
          <p:cNvPr id="129" name="CustomShape 7"/>
          <p:cNvSpPr/>
          <p:nvPr/>
        </p:nvSpPr>
        <p:spPr>
          <a:xfrm>
            <a:off x="10854000" y="6355080"/>
            <a:ext cx="1187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spcAft>
                <a:spcPts val="601"/>
              </a:spcAft>
            </a:pPr>
            <a:fld id="{8BFB74DF-44F4-401E-9898-FDA4A5AE682A}" type="slidenum">
              <a:rPr lang="fr-FR" sz="1600" b="0" strike="noStrike" spc="-1">
                <a:solidFill>
                  <a:srgbClr val="404040"/>
                </a:solidFill>
                <a:latin typeface="Calibri"/>
                <a:ea typeface="DejaVu Sans"/>
              </a:rPr>
              <a:t>6</a:t>
            </a:fld>
            <a:endParaRPr lang="fr-FR" sz="1600" b="0" strike="noStrike" spc="-1">
              <a:latin typeface="Arial"/>
            </a:endParaRPr>
          </a:p>
        </p:txBody>
      </p:sp>
      <p:pic>
        <p:nvPicPr>
          <p:cNvPr id="130" name="Immagine 1"/>
          <p:cNvPicPr/>
          <p:nvPr/>
        </p:nvPicPr>
        <p:blipFill>
          <a:blip r:embed="rId3" cstate="screen">
            <a:extLst>
              <a:ext uri="{28A0092B-C50C-407E-A947-70E740481C1C}">
                <a14:useLocalDpi xmlns:a14="http://schemas.microsoft.com/office/drawing/2010/main"/>
              </a:ext>
            </a:extLst>
          </a:blip>
          <a:stretch/>
        </p:blipFill>
        <p:spPr>
          <a:xfrm>
            <a:off x="5171400" y="6275880"/>
            <a:ext cx="5349240" cy="3967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1" name="Picture 34"/>
          <p:cNvPicPr/>
          <p:nvPr/>
        </p:nvPicPr>
        <p:blipFill>
          <a:blip r:embed="rId3" cstate="screen">
            <a:extLst>
              <a:ext uri="{28A0092B-C50C-407E-A947-70E740481C1C}">
                <a14:useLocalDpi xmlns:a14="http://schemas.microsoft.com/office/drawing/2010/main"/>
              </a:ext>
            </a:extLst>
          </a:blip>
          <a:srcRect/>
          <a:stretch/>
        </p:blipFill>
        <p:spPr>
          <a:xfrm>
            <a:off x="-36720" y="-63360"/>
            <a:ext cx="12191040" cy="6856920"/>
          </a:xfrm>
          <a:prstGeom prst="rect">
            <a:avLst/>
          </a:prstGeom>
          <a:ln>
            <a:noFill/>
          </a:ln>
        </p:spPr>
      </p:pic>
      <p:sp>
        <p:nvSpPr>
          <p:cNvPr id="132" name="CustomShape 1"/>
          <p:cNvSpPr/>
          <p:nvPr/>
        </p:nvSpPr>
        <p:spPr>
          <a:xfrm>
            <a:off x="0" y="0"/>
            <a:ext cx="12191040" cy="6856920"/>
          </a:xfrm>
          <a:prstGeom prst="rect">
            <a:avLst/>
          </a:prstGeom>
          <a:gradFill rotWithShape="0">
            <a:gsLst>
              <a:gs pos="10000">
                <a:schemeClr val="bg2">
                  <a:alpha val="68000"/>
                </a:schemeClr>
              </a:gs>
              <a:gs pos="85000">
                <a:schemeClr val="bg2">
                  <a:alpha val="97000"/>
                </a:schemeClr>
              </a:gs>
            </a:gsLst>
            <a:lin ang="0"/>
          </a:gra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133" name="CustomShape 2"/>
          <p:cNvSpPr/>
          <p:nvPr/>
        </p:nvSpPr>
        <p:spPr>
          <a:xfrm>
            <a:off x="838080" y="160200"/>
            <a:ext cx="10514520" cy="71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fr-FR" sz="4000" b="1" strike="noStrike" spc="-1">
                <a:solidFill>
                  <a:srgbClr val="009CB3"/>
                </a:solidFill>
                <a:latin typeface="Calibri Light"/>
                <a:ea typeface="DejaVu Sans"/>
              </a:rPr>
              <a:t>Economie linéaire ou circulaire </a:t>
            </a:r>
            <a:endParaRPr lang="fr-FR" sz="4000" b="0" strike="noStrike" spc="-1">
              <a:latin typeface="Arial"/>
            </a:endParaRPr>
          </a:p>
        </p:txBody>
      </p:sp>
      <p:sp>
        <p:nvSpPr>
          <p:cNvPr id="134" name="CustomShape 3"/>
          <p:cNvSpPr/>
          <p:nvPr/>
        </p:nvSpPr>
        <p:spPr>
          <a:xfrm>
            <a:off x="8610480" y="6356520"/>
            <a:ext cx="27421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r">
              <a:lnSpc>
                <a:spcPct val="100000"/>
              </a:lnSpc>
              <a:spcAft>
                <a:spcPts val="601"/>
              </a:spcAft>
            </a:pPr>
            <a:fld id="{BE389D5E-5DD8-48D9-A2E8-5BCCB560D695}" type="slidenum">
              <a:rPr lang="fr-FR" sz="1200" b="0" strike="noStrike" spc="-1">
                <a:solidFill>
                  <a:srgbClr val="8B8B8B"/>
                </a:solidFill>
                <a:latin typeface="Calibri"/>
                <a:ea typeface="DejaVu Sans"/>
              </a:rPr>
              <a:t>7</a:t>
            </a:fld>
            <a:endParaRPr lang="fr-FR" sz="1200" b="0" strike="noStrike" spc="-1">
              <a:latin typeface="Arial"/>
            </a:endParaRPr>
          </a:p>
        </p:txBody>
      </p:sp>
      <p:sp>
        <p:nvSpPr>
          <p:cNvPr id="135" name="CustomShape 4"/>
          <p:cNvSpPr/>
          <p:nvPr/>
        </p:nvSpPr>
        <p:spPr>
          <a:xfrm>
            <a:off x="10966320" y="6168600"/>
            <a:ext cx="1187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spcAft>
                <a:spcPts val="601"/>
              </a:spcAft>
            </a:pPr>
            <a:fld id="{F013E2E0-A7F0-45AB-82EC-C470D4DE677D}" type="slidenum">
              <a:rPr lang="fr-FR" sz="1600" b="0" strike="noStrike" spc="-1">
                <a:solidFill>
                  <a:srgbClr val="404040"/>
                </a:solidFill>
                <a:latin typeface="Calibri"/>
                <a:ea typeface="DejaVu Sans"/>
              </a:rPr>
              <a:t>7</a:t>
            </a:fld>
            <a:endParaRPr lang="fr-FR" sz="1600" b="0" strike="noStrike" spc="-1">
              <a:latin typeface="Arial"/>
            </a:endParaRPr>
          </a:p>
        </p:txBody>
      </p:sp>
      <p:pic>
        <p:nvPicPr>
          <p:cNvPr id="136" name="Immagine 3"/>
          <p:cNvPicPr/>
          <p:nvPr/>
        </p:nvPicPr>
        <p:blipFill>
          <a:blip r:embed="rId4" cstate="screen">
            <a:extLst>
              <a:ext uri="{28A0092B-C50C-407E-A947-70E740481C1C}">
                <a14:useLocalDpi xmlns:a14="http://schemas.microsoft.com/office/drawing/2010/main"/>
              </a:ext>
            </a:extLst>
          </a:blip>
          <a:stretch/>
        </p:blipFill>
        <p:spPr>
          <a:xfrm>
            <a:off x="5284080" y="6089400"/>
            <a:ext cx="5349240" cy="396720"/>
          </a:xfrm>
          <a:prstGeom prst="rect">
            <a:avLst/>
          </a:prstGeom>
          <a:ln>
            <a:noFill/>
          </a:ln>
        </p:spPr>
      </p:pic>
      <p:pic>
        <p:nvPicPr>
          <p:cNvPr id="137" name="Immagine 6"/>
          <p:cNvPicPr/>
          <p:nvPr/>
        </p:nvPicPr>
        <p:blipFill>
          <a:blip r:embed="rId5" cstate="screen">
            <a:extLst>
              <a:ext uri="{28A0092B-C50C-407E-A947-70E740481C1C}">
                <a14:useLocalDpi xmlns:a14="http://schemas.microsoft.com/office/drawing/2010/main"/>
              </a:ext>
            </a:extLst>
          </a:blip>
          <a:stretch/>
        </p:blipFill>
        <p:spPr>
          <a:xfrm>
            <a:off x="5798880" y="1875240"/>
            <a:ext cx="5973120" cy="3356640"/>
          </a:xfrm>
          <a:prstGeom prst="rect">
            <a:avLst/>
          </a:prstGeom>
          <a:ln>
            <a:noFill/>
          </a:ln>
        </p:spPr>
      </p:pic>
      <p:grpSp>
        <p:nvGrpSpPr>
          <p:cNvPr id="138" name="Group 5"/>
          <p:cNvGrpSpPr/>
          <p:nvPr/>
        </p:nvGrpSpPr>
        <p:grpSpPr>
          <a:xfrm>
            <a:off x="419040" y="946800"/>
            <a:ext cx="5973120" cy="4834440"/>
            <a:chOff x="419040" y="946800"/>
            <a:chExt cx="5973120" cy="4834440"/>
          </a:xfrm>
        </p:grpSpPr>
        <p:sp>
          <p:nvSpPr>
            <p:cNvPr id="139" name="CustomShape 6"/>
            <p:cNvSpPr/>
            <p:nvPr/>
          </p:nvSpPr>
          <p:spPr>
            <a:xfrm>
              <a:off x="419040" y="946800"/>
              <a:ext cx="5973120" cy="860040"/>
            </a:xfrm>
            <a:prstGeom prst="roundRect">
              <a:avLst>
                <a:gd name="adj" fmla="val 16667"/>
              </a:avLst>
            </a:prstGeom>
            <a:solidFill>
              <a:srgbClr val="92D050"/>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18440" tIns="118440" rIns="76320" bIns="118440" anchor="ctr">
              <a:noAutofit/>
            </a:bodyPr>
            <a:lstStyle/>
            <a:p>
              <a:pPr>
                <a:lnSpc>
                  <a:spcPct val="90000"/>
                </a:lnSpc>
                <a:spcAft>
                  <a:spcPts val="700"/>
                </a:spcAft>
              </a:pPr>
              <a:r>
                <a:rPr lang="fr-FR" sz="1800" b="0" strike="noStrike" spc="-1">
                  <a:solidFill>
                    <a:srgbClr val="FFFFFF"/>
                  </a:solidFill>
                  <a:latin typeface="Calibri"/>
                  <a:ea typeface="DejaVu Sans"/>
                </a:rPr>
                <a:t> Premièrement, le produit est conçu pour conserver de la valeur à chaque étape de son cycle de vie ;</a:t>
              </a:r>
              <a:endParaRPr lang="fr-FR" sz="1800" b="0" strike="noStrike" spc="-1">
                <a:latin typeface="Arial"/>
              </a:endParaRPr>
            </a:p>
          </p:txBody>
        </p:sp>
        <p:sp>
          <p:nvSpPr>
            <p:cNvPr id="140" name="CustomShape 7"/>
            <p:cNvSpPr/>
            <p:nvPr/>
          </p:nvSpPr>
          <p:spPr>
            <a:xfrm>
              <a:off x="419040" y="1940400"/>
              <a:ext cx="5973120" cy="860040"/>
            </a:xfrm>
            <a:prstGeom prst="roundRect">
              <a:avLst>
                <a:gd name="adj" fmla="val 16667"/>
              </a:avLst>
            </a:prstGeom>
            <a:solidFill>
              <a:srgbClr val="92D050"/>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18440" tIns="118440" rIns="76320" bIns="118440" anchor="ctr">
              <a:noAutofit/>
            </a:bodyPr>
            <a:lstStyle/>
            <a:p>
              <a:pPr>
                <a:lnSpc>
                  <a:spcPct val="90000"/>
                </a:lnSpc>
                <a:spcAft>
                  <a:spcPts val="700"/>
                </a:spcAft>
              </a:pPr>
              <a:r>
                <a:rPr lang="fr-FR" sz="1800" b="0" strike="noStrike" spc="-1">
                  <a:solidFill>
                    <a:srgbClr val="FFFFFF"/>
                  </a:solidFill>
                  <a:latin typeface="Calibri"/>
                  <a:ea typeface="DejaVu Sans"/>
                </a:rPr>
                <a:t>puis, pendant la phase d'utilisation, la valeur du produit est préservée en le partageant, en le réutilisant et en le réparant ;</a:t>
              </a:r>
              <a:endParaRPr lang="fr-FR" sz="1800" b="0" strike="noStrike" spc="-1">
                <a:latin typeface="Arial"/>
              </a:endParaRPr>
            </a:p>
          </p:txBody>
        </p:sp>
        <p:sp>
          <p:nvSpPr>
            <p:cNvPr id="141" name="CustomShape 8"/>
            <p:cNvSpPr/>
            <p:nvPr/>
          </p:nvSpPr>
          <p:spPr>
            <a:xfrm>
              <a:off x="419040" y="2934000"/>
              <a:ext cx="5973120" cy="860040"/>
            </a:xfrm>
            <a:prstGeom prst="roundRect">
              <a:avLst>
                <a:gd name="adj" fmla="val 16667"/>
              </a:avLst>
            </a:prstGeom>
            <a:solidFill>
              <a:srgbClr val="92D050"/>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18440" tIns="118440" rIns="76320" bIns="118440" anchor="ctr">
              <a:noAutofit/>
            </a:bodyPr>
            <a:lstStyle/>
            <a:p>
              <a:pPr>
                <a:lnSpc>
                  <a:spcPct val="90000"/>
                </a:lnSpc>
                <a:spcAft>
                  <a:spcPts val="700"/>
                </a:spcAft>
              </a:pPr>
              <a:r>
                <a:rPr lang="fr-FR" sz="1800" b="0" strike="noStrike" spc="-1">
                  <a:solidFill>
                    <a:srgbClr val="FFFFFF"/>
                  </a:solidFill>
                  <a:latin typeface="Calibri"/>
                  <a:ea typeface="DejaVu Sans"/>
                </a:rPr>
                <a:t>enfin, pendant la phase de post-utilisation, sa valeur est récupérée grâce à la remise à neuf, à la refabrication ou au recyclage.</a:t>
              </a:r>
              <a:endParaRPr lang="fr-FR" sz="1800" b="0" strike="noStrike" spc="-1">
                <a:latin typeface="Arial"/>
              </a:endParaRPr>
            </a:p>
          </p:txBody>
        </p:sp>
        <p:sp>
          <p:nvSpPr>
            <p:cNvPr id="142" name="CustomShape 9"/>
            <p:cNvSpPr/>
            <p:nvPr/>
          </p:nvSpPr>
          <p:spPr>
            <a:xfrm>
              <a:off x="419040" y="3927600"/>
              <a:ext cx="5973120" cy="860040"/>
            </a:xfrm>
            <a:prstGeom prst="roundRect">
              <a:avLst>
                <a:gd name="adj" fmla="val 16667"/>
              </a:avLst>
            </a:prstGeom>
            <a:solidFill>
              <a:srgbClr val="92D050"/>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18440" tIns="118440" rIns="76320" bIns="118440" anchor="ctr">
              <a:noAutofit/>
            </a:bodyPr>
            <a:lstStyle/>
            <a:p>
              <a:pPr>
                <a:lnSpc>
                  <a:spcPct val="90000"/>
                </a:lnSpc>
                <a:spcAft>
                  <a:spcPts val="700"/>
                </a:spcAft>
              </a:pPr>
              <a:r>
                <a:rPr lang="fr-FR" sz="1800" b="0" strike="noStrike" spc="-1">
                  <a:solidFill>
                    <a:srgbClr val="FFFFFF"/>
                  </a:solidFill>
                  <a:latin typeface="Calibri"/>
                  <a:ea typeface="DejaVu Sans"/>
                </a:rPr>
                <a:t>De cette manière, le cycle de vie des produits est prolongé et les déchets sont réduits au minimum.</a:t>
              </a:r>
              <a:endParaRPr lang="fr-FR" sz="1800" b="0" strike="noStrike" spc="-1">
                <a:latin typeface="Arial"/>
              </a:endParaRPr>
            </a:p>
          </p:txBody>
        </p:sp>
        <p:sp>
          <p:nvSpPr>
            <p:cNvPr id="143" name="CustomShape 10"/>
            <p:cNvSpPr/>
            <p:nvPr/>
          </p:nvSpPr>
          <p:spPr>
            <a:xfrm>
              <a:off x="419040" y="4921200"/>
              <a:ext cx="5973120" cy="860040"/>
            </a:xfrm>
            <a:prstGeom prst="roundRect">
              <a:avLst>
                <a:gd name="adj" fmla="val 16667"/>
              </a:avLst>
            </a:prstGeom>
            <a:solidFill>
              <a:srgbClr val="92D050"/>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18440" tIns="118440" rIns="76320" bIns="118440" anchor="ctr">
              <a:noAutofit/>
            </a:bodyPr>
            <a:lstStyle/>
            <a:p>
              <a:pPr>
                <a:lnSpc>
                  <a:spcPct val="90000"/>
                </a:lnSpc>
                <a:spcAft>
                  <a:spcPts val="700"/>
                </a:spcAft>
              </a:pPr>
              <a:r>
                <a:rPr lang="fr-FR" sz="1800" b="0" strike="noStrike" spc="-1">
                  <a:solidFill>
                    <a:srgbClr val="FFFFFF"/>
                  </a:solidFill>
                  <a:latin typeface="Calibri"/>
                  <a:ea typeface="DejaVu Sans"/>
                </a:rPr>
                <a:t>Ce cadre circulaire devrait être appliqué pour repenser le cycle de vie du vélo.</a:t>
              </a:r>
              <a:endParaRPr lang="fr-FR" sz="1800" b="0" strike="noStrike" spc="-1">
                <a:latin typeface="Arial"/>
              </a:endParaRPr>
            </a:p>
          </p:txBody>
        </p:sp>
      </p:grpSp>
      <p:grpSp>
        <p:nvGrpSpPr>
          <p:cNvPr id="144" name="Group 11"/>
          <p:cNvGrpSpPr/>
          <p:nvPr/>
        </p:nvGrpSpPr>
        <p:grpSpPr>
          <a:xfrm>
            <a:off x="0" y="0"/>
            <a:ext cx="36000" cy="36000"/>
            <a:chOff x="0" y="0"/>
            <a:chExt cx="36000" cy="36000"/>
          </a:xfrm>
        </p:grpSpPr>
      </p:gr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 name="CustomShape 1"/>
          <p:cNvSpPr/>
          <p:nvPr/>
        </p:nvSpPr>
        <p:spPr>
          <a:xfrm>
            <a:off x="0" y="0"/>
            <a:ext cx="1218780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146" name="CustomShape 2"/>
          <p:cNvSpPr/>
          <p:nvPr/>
        </p:nvSpPr>
        <p:spPr>
          <a:xfrm>
            <a:off x="484920" y="185760"/>
            <a:ext cx="6001200" cy="120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9500"/>
          </a:bodyPr>
          <a:lstStyle/>
          <a:p>
            <a:pPr>
              <a:lnSpc>
                <a:spcPct val="90000"/>
              </a:lnSpc>
            </a:pPr>
            <a:r>
              <a:rPr lang="fr-FR" sz="4000" b="1" strike="noStrike" spc="-1">
                <a:solidFill>
                  <a:srgbClr val="009CB3"/>
                </a:solidFill>
                <a:latin typeface="Calibri Light"/>
                <a:ea typeface="GothamMedium"/>
              </a:rPr>
              <a:t>Au-delà d’une économie linéaire dans le secteur du vélo  </a:t>
            </a:r>
            <a:endParaRPr lang="fr-FR" sz="4000" b="0" strike="noStrike" spc="-1">
              <a:latin typeface="Arial"/>
            </a:endParaRPr>
          </a:p>
        </p:txBody>
      </p:sp>
      <p:sp>
        <p:nvSpPr>
          <p:cNvPr id="147" name="CustomShape 3"/>
          <p:cNvSpPr/>
          <p:nvPr/>
        </p:nvSpPr>
        <p:spPr>
          <a:xfrm>
            <a:off x="484920" y="1392840"/>
            <a:ext cx="6378840" cy="532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spcAft>
                <a:spcPts val="601"/>
              </a:spcAft>
            </a:pPr>
            <a:endParaRPr lang="fr-FR" sz="1800" b="0" strike="noStrike" spc="-1">
              <a:latin typeface="Arial"/>
            </a:endParaRPr>
          </a:p>
          <a:p>
            <a:pPr marL="216000" indent="-227520" algn="just">
              <a:lnSpc>
                <a:spcPct val="90000"/>
              </a:lnSpc>
              <a:spcAft>
                <a:spcPts val="601"/>
              </a:spcAft>
              <a:buClr>
                <a:srgbClr val="000000"/>
              </a:buClr>
              <a:buSzPct val="45000"/>
              <a:buFont typeface="Wingdings" charset="2"/>
              <a:buChar char=""/>
            </a:pPr>
            <a:r>
              <a:rPr lang="fr-FR" sz="2000" b="0" strike="noStrike" spc="-1">
                <a:solidFill>
                  <a:srgbClr val="000000"/>
                </a:solidFill>
                <a:latin typeface="Calibri"/>
                <a:ea typeface="DejaVu Sans"/>
              </a:rPr>
              <a:t>L’industrie du vélo est aujourd’hui constituée d’une surabondance de vélos répondant à divers besoins. </a:t>
            </a:r>
            <a:endParaRPr lang="fr-FR" sz="2000" b="0" strike="noStrike" spc="-1">
              <a:latin typeface="Arial"/>
            </a:endParaRPr>
          </a:p>
          <a:p>
            <a:pPr marL="216000" indent="-227520" algn="just">
              <a:lnSpc>
                <a:spcPct val="90000"/>
              </a:lnSpc>
              <a:spcAft>
                <a:spcPts val="601"/>
              </a:spcAft>
              <a:buClr>
                <a:srgbClr val="000000"/>
              </a:buClr>
              <a:buSzPct val="45000"/>
              <a:buFont typeface="Wingdings" charset="2"/>
              <a:buChar char=""/>
            </a:pPr>
            <a:r>
              <a:rPr lang="fr-FR" sz="2000" b="0" strike="noStrike" spc="-1">
                <a:solidFill>
                  <a:srgbClr val="000000"/>
                </a:solidFill>
                <a:latin typeface="Calibri"/>
                <a:ea typeface="DejaVu Sans"/>
              </a:rPr>
              <a:t>Cette variété répond aux différents besoins des cyclistes, mais elle produit également différents types de déchets.</a:t>
            </a:r>
            <a:r>
              <a:rPr lang="fr-FR" sz="2800" b="0" strike="noStrike" spc="-1">
                <a:solidFill>
                  <a:srgbClr val="000000"/>
                </a:solidFill>
                <a:latin typeface="Calibri"/>
                <a:ea typeface="DejaVu Sans"/>
              </a:rPr>
              <a:t> </a:t>
            </a:r>
            <a:endParaRPr lang="fr-FR" sz="2800" b="0" strike="noStrike" spc="-1">
              <a:latin typeface="Arial"/>
            </a:endParaRPr>
          </a:p>
          <a:p>
            <a:pPr marL="216000" indent="-227520" algn="just">
              <a:lnSpc>
                <a:spcPct val="90000"/>
              </a:lnSpc>
              <a:spcAft>
                <a:spcPts val="601"/>
              </a:spcAft>
              <a:buClr>
                <a:srgbClr val="000000"/>
              </a:buClr>
              <a:buSzPct val="45000"/>
              <a:buFont typeface="Wingdings" charset="2"/>
              <a:buChar char=""/>
            </a:pPr>
            <a:r>
              <a:rPr lang="fr-FR" sz="2000" b="0" strike="noStrike" spc="-1">
                <a:solidFill>
                  <a:srgbClr val="000000"/>
                </a:solidFill>
                <a:latin typeface="Calibri"/>
                <a:ea typeface="DejaVu Sans"/>
              </a:rPr>
              <a:t>On estime qu’environ 15 millions de vélos sont jetés chaque année dans le monde par leurs propriétaires et nombre d’entre eux finissent dans les décharges</a:t>
            </a:r>
            <a:r>
              <a:rPr lang="fr-FR" sz="2000" b="0" strike="noStrike" spc="-1" baseline="101000">
                <a:solidFill>
                  <a:srgbClr val="000000"/>
                </a:solidFill>
                <a:latin typeface="Calibri"/>
                <a:ea typeface="DejaVu Sans"/>
              </a:rPr>
              <a:t>2</a:t>
            </a:r>
            <a:r>
              <a:rPr lang="fr-FR" sz="2000" b="0" strike="noStrike" spc="-1">
                <a:solidFill>
                  <a:srgbClr val="000000"/>
                </a:solidFill>
                <a:latin typeface="Calibri"/>
                <a:ea typeface="DejaVu Sans"/>
              </a:rPr>
              <a:t>.</a:t>
            </a:r>
            <a:r>
              <a:rPr lang="fr-FR" sz="2800" b="0" strike="noStrike" spc="-1">
                <a:solidFill>
                  <a:srgbClr val="000000"/>
                </a:solidFill>
                <a:latin typeface="Calibri"/>
                <a:ea typeface="DejaVu Sans"/>
              </a:rPr>
              <a:t> </a:t>
            </a:r>
            <a:endParaRPr lang="fr-FR" sz="2800" b="0" strike="noStrike" spc="-1">
              <a:latin typeface="Arial"/>
            </a:endParaRPr>
          </a:p>
          <a:p>
            <a:pPr marL="216000" indent="-227520" algn="just">
              <a:lnSpc>
                <a:spcPct val="90000"/>
              </a:lnSpc>
              <a:spcAft>
                <a:spcPts val="601"/>
              </a:spcAft>
              <a:buClr>
                <a:srgbClr val="000000"/>
              </a:buClr>
              <a:buSzPct val="45000"/>
              <a:buFont typeface="Wingdings" charset="2"/>
              <a:buChar char=""/>
            </a:pPr>
            <a:r>
              <a:rPr lang="fr-FR" sz="2000" b="0" strike="noStrike" spc="-1">
                <a:solidFill>
                  <a:srgbClr val="000000"/>
                </a:solidFill>
                <a:latin typeface="Calibri"/>
                <a:ea typeface="DejaVu Sans"/>
              </a:rPr>
              <a:t>Il y a donc un besoin urgent de circularité dans ce secteur, mais il existe des obstacles créés par le modèle traditionnel production-consommation-gaspillage qui entravent ce processus.</a:t>
            </a:r>
            <a:endParaRPr lang="fr-FR" sz="2000" b="0" strike="noStrike" spc="-1">
              <a:latin typeface="Arial"/>
            </a:endParaRPr>
          </a:p>
          <a:p>
            <a:pPr marL="216000" indent="-227520" algn="just">
              <a:lnSpc>
                <a:spcPct val="90000"/>
              </a:lnSpc>
              <a:spcAft>
                <a:spcPts val="601"/>
              </a:spcAft>
              <a:buClr>
                <a:srgbClr val="000000"/>
              </a:buClr>
              <a:buSzPct val="45000"/>
              <a:buFont typeface="Wingdings" charset="2"/>
              <a:buChar char=""/>
            </a:pPr>
            <a:r>
              <a:rPr lang="fr-FR" sz="2000" b="0" strike="noStrike" spc="-1">
                <a:solidFill>
                  <a:srgbClr val="000000"/>
                </a:solidFill>
                <a:latin typeface="Calibri"/>
                <a:ea typeface="DejaVu Sans"/>
              </a:rPr>
              <a:t>Outre la production excédentaire de vélos, l'obsolescence programmée et le manque de composants standards sont les principaux problèmes à résoudre.</a:t>
            </a:r>
            <a:endParaRPr lang="fr-FR" sz="2000" b="0" strike="noStrike" spc="-1">
              <a:latin typeface="Arial"/>
            </a:endParaRPr>
          </a:p>
          <a:p>
            <a:pPr algn="just">
              <a:lnSpc>
                <a:spcPct val="90000"/>
              </a:lnSpc>
              <a:spcAft>
                <a:spcPts val="601"/>
              </a:spcAft>
            </a:pPr>
            <a:endParaRPr lang="fr-FR" sz="2000" b="0" strike="noStrike" spc="-1">
              <a:latin typeface="Arial"/>
            </a:endParaRPr>
          </a:p>
        </p:txBody>
      </p:sp>
      <p:pic>
        <p:nvPicPr>
          <p:cNvPr id="148" name="Picture 20"/>
          <p:cNvPicPr/>
          <p:nvPr/>
        </p:nvPicPr>
        <p:blipFill>
          <a:blip r:embed="rId2" cstate="screen">
            <a:extLst>
              <a:ext uri="{28A0092B-C50C-407E-A947-70E740481C1C}">
                <a14:useLocalDpi xmlns:a14="http://schemas.microsoft.com/office/drawing/2010/main"/>
              </a:ext>
            </a:extLst>
          </a:blip>
          <a:srcRect/>
          <a:stretch/>
        </p:blipFill>
        <p:spPr>
          <a:xfrm>
            <a:off x="7199280" y="0"/>
            <a:ext cx="4991400" cy="6856920"/>
          </a:xfrm>
          <a:prstGeom prst="rect">
            <a:avLst/>
          </a:prstGeom>
          <a:ln>
            <a:noFill/>
          </a:ln>
        </p:spPr>
      </p:pic>
      <p:sp>
        <p:nvSpPr>
          <p:cNvPr id="149" name="CustomShape 4"/>
          <p:cNvSpPr/>
          <p:nvPr/>
        </p:nvSpPr>
        <p:spPr>
          <a:xfrm>
            <a:off x="9057960" y="6410520"/>
            <a:ext cx="27421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r">
              <a:lnSpc>
                <a:spcPct val="100000"/>
              </a:lnSpc>
              <a:spcAft>
                <a:spcPts val="601"/>
              </a:spcAft>
            </a:pPr>
            <a:fld id="{8813B056-B4F9-44CD-823F-00DC94B9E556}" type="slidenum">
              <a:rPr lang="fr-FR" sz="1200" b="0" strike="noStrike" spc="-1">
                <a:solidFill>
                  <a:srgbClr val="FFFFFF"/>
                </a:solidFill>
                <a:latin typeface="Calibri"/>
                <a:ea typeface="DejaVu Sans"/>
              </a:rPr>
              <a:t>8</a:t>
            </a:fld>
            <a:endParaRPr lang="fr-FR" sz="1200" b="0" strike="noStrike" spc="-1">
              <a:latin typeface="Arial"/>
            </a:endParaRPr>
          </a:p>
        </p:txBody>
      </p:sp>
      <p:pic>
        <p:nvPicPr>
          <p:cNvPr id="150" name="Immagine 3"/>
          <p:cNvPicPr/>
          <p:nvPr/>
        </p:nvPicPr>
        <p:blipFill>
          <a:blip r:embed="rId3" cstate="screen">
            <a:extLst>
              <a:ext uri="{28A0092B-C50C-407E-A947-70E740481C1C}">
                <a14:useLocalDpi xmlns:a14="http://schemas.microsoft.com/office/drawing/2010/main"/>
              </a:ext>
            </a:extLst>
          </a:blip>
          <a:stretch/>
        </p:blipFill>
        <p:spPr>
          <a:xfrm>
            <a:off x="6048360" y="6325200"/>
            <a:ext cx="5349240" cy="396720"/>
          </a:xfrm>
          <a:prstGeom prst="rect">
            <a:avLst/>
          </a:prstGeom>
          <a:ln>
            <a:noFill/>
          </a:ln>
        </p:spPr>
      </p:pic>
      <p:sp>
        <p:nvSpPr>
          <p:cNvPr id="151" name="CustomShape 5"/>
          <p:cNvSpPr/>
          <p:nvPr/>
        </p:nvSpPr>
        <p:spPr>
          <a:xfrm>
            <a:off x="339840" y="3862800"/>
            <a:ext cx="180000" cy="344520"/>
          </a:xfrm>
          <a:prstGeom prst="rect">
            <a:avLst/>
          </a:prstGeom>
          <a:noFill/>
          <a:ln>
            <a:noFill/>
          </a:ln>
        </p:spPr>
        <p:style>
          <a:lnRef idx="0">
            <a:scrgbClr r="0" g="0" b="0"/>
          </a:lnRef>
          <a:fillRef idx="0">
            <a:scrgbClr r="0" g="0" b="0"/>
          </a:fillRef>
          <a:effectRef idx="0">
            <a:scrgbClr r="0" g="0" b="0"/>
          </a:effectRef>
          <a:fontRef idx="minor"/>
        </p:style>
        <p:txBody>
          <a:bodyPr/>
          <a:lstStyle/>
          <a:p>
            <a:endParaRPr lang="fr-F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1"/>
          <p:cNvSpPr/>
          <p:nvPr/>
        </p:nvSpPr>
        <p:spPr>
          <a:xfrm>
            <a:off x="545040" y="1748520"/>
            <a:ext cx="11100960" cy="425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fr-FR" sz="2000" b="0" strike="noStrike" spc="-1">
                <a:solidFill>
                  <a:srgbClr val="000000"/>
                </a:solidFill>
                <a:latin typeface="Calibri"/>
                <a:ea typeface="Times New Roman"/>
              </a:rPr>
              <a:t>L’obsolescence programmée consiste à concevoir des produits avec une durée de vie limitée, pour s’assurer que les consommateurs achèteront de nouveaux produits. Sur le marché de masse du vélo, de nombreux vélos sont des produits de mauvaise qualité, conçus pour durer « moins de 100 heures de conduite » et qui sont irréparables. Cela crée une quantité inacceptable de déchets</a:t>
            </a:r>
            <a:r>
              <a:rPr lang="fr-FR" sz="2000" b="0" strike="noStrike" spc="-1" baseline="101000">
                <a:solidFill>
                  <a:srgbClr val="000000"/>
                </a:solidFill>
                <a:latin typeface="Calibri"/>
                <a:ea typeface="Times New Roman"/>
              </a:rPr>
              <a:t>3</a:t>
            </a:r>
            <a:r>
              <a:rPr lang="fr-FR" sz="2000" b="0" strike="noStrike" spc="-1">
                <a:solidFill>
                  <a:srgbClr val="000000"/>
                </a:solidFill>
                <a:latin typeface="Calibri"/>
                <a:ea typeface="Times New Roman"/>
              </a:rPr>
              <a:t>.</a:t>
            </a: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r>
              <a:rPr lang="fr-FR" sz="2000" b="0" strike="noStrike" spc="-1">
                <a:solidFill>
                  <a:srgbClr val="000000"/>
                </a:solidFill>
                <a:latin typeface="Calibri"/>
                <a:ea typeface="Times New Roman"/>
              </a:rPr>
              <a:t>Sur le marché de niche des vélos de niveau professionnel, qui garantissent des performances élevées et durent plus longtemps, les fabricants font souvent peu d'innovations qui réduisent la compatibilité des générations précédentes de vélos et rendent difficile la recherche de pièces de rechange à réparer. C'est aussi une sorte d'obsolescence technique.</a:t>
            </a: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r>
              <a:rPr lang="fr-FR" sz="2000" b="0" strike="noStrike" spc="-1">
                <a:solidFill>
                  <a:srgbClr val="000000"/>
                </a:solidFill>
                <a:latin typeface="Calibri"/>
                <a:ea typeface="Times New Roman"/>
              </a:rPr>
              <a:t>Cette obsolescence technique va souvent de pair avec une obsolescence stylistique. Toutes les grandes marques de l'industrie du vélo présentent chaque année une nouvelle collection en série limitée et la commercialisent d'une manière qui met le consommateur mal à l'aise avec l'ancien modèle</a:t>
            </a:r>
            <a:r>
              <a:rPr lang="fr-FR" sz="2000" b="0" strike="noStrike" spc="-1" baseline="101000">
                <a:solidFill>
                  <a:srgbClr val="000000"/>
                </a:solidFill>
                <a:latin typeface="Calibri"/>
                <a:ea typeface="Times New Roman"/>
              </a:rPr>
              <a:t>4</a:t>
            </a:r>
            <a:r>
              <a:rPr lang="fr-FR" sz="2000" b="0" strike="noStrike" spc="-1">
                <a:solidFill>
                  <a:srgbClr val="000000"/>
                </a:solidFill>
                <a:latin typeface="Calibri"/>
                <a:ea typeface="Times New Roman"/>
              </a:rPr>
              <a:t>.</a:t>
            </a:r>
            <a:endParaRPr lang="fr-FR" sz="2000" b="0" strike="noStrike" spc="-1">
              <a:latin typeface="Arial"/>
            </a:endParaRPr>
          </a:p>
          <a:p>
            <a:pPr algn="just">
              <a:lnSpc>
                <a:spcPct val="100000"/>
              </a:lnSpc>
            </a:pPr>
            <a:endParaRPr lang="fr-FR" sz="2000" b="0" strike="noStrike" spc="-1">
              <a:latin typeface="Arial"/>
            </a:endParaRPr>
          </a:p>
          <a:p>
            <a:pPr algn="just">
              <a:lnSpc>
                <a:spcPct val="100000"/>
              </a:lnSpc>
            </a:pPr>
            <a:endParaRPr lang="fr-FR" sz="2000" b="0" strike="noStrike" spc="-1">
              <a:latin typeface="Arial"/>
            </a:endParaRPr>
          </a:p>
        </p:txBody>
      </p:sp>
      <p:sp>
        <p:nvSpPr>
          <p:cNvPr id="153" name="CustomShape 2"/>
          <p:cNvSpPr/>
          <p:nvPr/>
        </p:nvSpPr>
        <p:spPr>
          <a:xfrm>
            <a:off x="545040" y="430200"/>
            <a:ext cx="10842120" cy="801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0000"/>
              </a:lnSpc>
            </a:pPr>
            <a:r>
              <a:rPr lang="fr-FR" sz="4000" b="1" strike="noStrike" spc="-1">
                <a:solidFill>
                  <a:srgbClr val="009CB3"/>
                </a:solidFill>
                <a:latin typeface="Calibri Light"/>
                <a:ea typeface="Times New Roman"/>
              </a:rPr>
              <a:t>Obsolescence programmée</a:t>
            </a:r>
            <a:endParaRPr lang="fr-FR" sz="4000" b="0" strike="noStrike" spc="-1">
              <a:latin typeface="Arial"/>
            </a:endParaRPr>
          </a:p>
        </p:txBody>
      </p:sp>
      <p:sp>
        <p:nvSpPr>
          <p:cNvPr id="154" name="CustomShape 3"/>
          <p:cNvSpPr/>
          <p:nvPr/>
        </p:nvSpPr>
        <p:spPr>
          <a:xfrm>
            <a:off x="410760" y="6256800"/>
            <a:ext cx="4993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FA54CE3F-6042-4004-B430-A4728384A96F}" type="slidenum">
              <a:rPr lang="fr-FR" sz="1200" b="0" strike="noStrike" spc="-1">
                <a:solidFill>
                  <a:srgbClr val="8B8B8B"/>
                </a:solidFill>
                <a:latin typeface="Calibri"/>
                <a:ea typeface="DejaVu Sans"/>
              </a:rPr>
              <a:t>9</a:t>
            </a:fld>
            <a:endParaRPr lang="fr-FR" sz="1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3210</TotalTime>
  <Words>3989</Words>
  <Application>Microsoft Office PowerPoint</Application>
  <PresentationFormat>Grand écran</PresentationFormat>
  <Paragraphs>262</Paragraphs>
  <Slides>31</Slides>
  <Notes>20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31</vt:i4>
      </vt:variant>
    </vt:vector>
  </HeadingPairs>
  <TitlesOfParts>
    <vt:vector size="40" baseType="lpstr">
      <vt:lpstr>Arial</vt:lpstr>
      <vt:lpstr>Calibri</vt:lpstr>
      <vt:lpstr>Calibri Light</vt:lpstr>
      <vt:lpstr>GothamLight</vt:lpstr>
      <vt:lpstr>Symbol</vt:lpstr>
      <vt:lpstr>Times New Roman</vt:lpstr>
      <vt:lpstr>Wingdings</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subject/>
  <dc:creator>Utente di Microsoft Office</dc:creator>
  <dc:description/>
  <cp:lastModifiedBy>Pierre-Eric Letellier</cp:lastModifiedBy>
  <cp:revision>126</cp:revision>
  <cp:lastPrinted>2019-02-15T15:20:44Z</cp:lastPrinted>
  <dcterms:created xsi:type="dcterms:W3CDTF">2019-02-15T06:26:37Z</dcterms:created>
  <dcterms:modified xsi:type="dcterms:W3CDTF">2023-10-12T14:41:42Z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31</vt:i4>
  </property>
</Properties>
</file>