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notesSlides/_rels/notesSlide1.xml.rels" ContentType="application/vnd.openxmlformats-package.relationships+xml"/>
  <Override PartName="/ppt/notesSlides/notesSlide1.xml" ContentType="application/vnd.openxmlformats-officedocument.presentationml.notesSlide+xml"/>
  <Override PartName="/ppt/presProps.xml" ContentType="application/vnd.openxmlformats-officedocument.presentationml.presPro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23.xml.rels" ContentType="application/vnd.openxmlformats-package.relationships+xml"/>
  <Override PartName="/ppt/slideLayouts/_rels/slideLayout16.xml.rels" ContentType="application/vnd.openxmlformats-package.relationships+xml"/>
  <Override PartName="/ppt/slideLayouts/_rels/slideLayout24.xml.rels" ContentType="application/vnd.openxmlformats-package.relationships+xml"/>
  <Override PartName="/ppt/slideLayouts/_rels/slideLayout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21.xml.rels" ContentType="application/vnd.openxmlformats-package.relationships+xml"/>
  <Override PartName="/ppt/slideLayouts/_rels/slideLayout8.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11.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xml.rels" ContentType="application/vnd.openxmlformats-package.relationships+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16.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29.png" ContentType="image/png"/>
  <Override PartName="/ppt/media/image28.png" ContentType="image/png"/>
  <Override PartName="/ppt/media/image27.png" ContentType="image/png"/>
  <Override PartName="/ppt/media/image19.png" ContentType="image/png"/>
  <Override PartName="/ppt/media/image36.png" ContentType="image/png"/>
  <Override PartName="/ppt/media/image26.png" ContentType="image/png"/>
  <Override PartName="/ppt/media/image18.png" ContentType="image/png"/>
  <Override PartName="/ppt/media/image9.png" ContentType="image/png"/>
  <Override PartName="/ppt/media/image10.png" ContentType="image/png"/>
  <Override PartName="/ppt/media/image6.png" ContentType="image/png"/>
  <Override PartName="/ppt/media/image11.png" ContentType="image/png"/>
  <Override PartName="/ppt/media/image20.png" ContentType="image/png"/>
  <Override PartName="/ppt/media/image12.png" ContentType="image/png"/>
  <Override PartName="/ppt/media/image7.png" ContentType="image/png"/>
  <Override PartName="/ppt/media/image21.png" ContentType="image/png"/>
  <Override PartName="/ppt/media/image13.png" ContentType="image/png"/>
  <Override PartName="/ppt/media/image30.png" ContentType="image/png"/>
  <Override PartName="/ppt/media/image22.png" ContentType="image/png"/>
  <Override PartName="/ppt/media/image8.png" ContentType="image/png"/>
  <Override PartName="/ppt/media/image34.jpeg" ContentType="image/jpeg"/>
  <Override PartName="/ppt/media/image35.jpeg" ContentType="image/jpeg"/>
  <Override PartName="/ppt/media/image5.png" ContentType="image/png"/>
  <Override PartName="/ppt/media/image4.png" ContentType="image/png"/>
  <Override PartName="/ppt/media/image3.png" ContentType="image/png"/>
  <Override PartName="/ppt/media/image2.jpeg" ContentType="image/jpeg"/>
  <Override PartName="/ppt/media/image1.jpeg" ContentType="image/jpeg"/>
  <Override PartName="/ppt/media/image14.png" ContentType="image/png"/>
  <Override PartName="/ppt/media/image31.png" ContentType="image/png"/>
  <Override PartName="/ppt/media/image23.png" ContentType="image/png"/>
  <Override PartName="/ppt/media/image15.png" ContentType="image/png"/>
  <Override PartName="/ppt/media/image32.png" ContentType="image/png"/>
  <Override PartName="/ppt/media/image24.png" ContentType="image/png"/>
  <Override PartName="/ppt/media/image16.png" ContentType="image/png"/>
  <Override PartName="/ppt/media/image33.png" ContentType="image/png"/>
  <Override PartName="/ppt/media/image17.png" ContentType="image/png"/>
  <Override PartName="/ppt/media/image25.png" ContentType="image/png"/>
  <Override PartName="/ppt/slides/slide29.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_rels/slide10.xml.rels" ContentType="application/vnd.openxmlformats-package.relationships+xml"/>
  <Override PartName="/ppt/slides/_rels/slide25.xml.rels" ContentType="application/vnd.openxmlformats-package.relationships+xml"/>
  <Override PartName="/ppt/slides/_rels/slide17.xml.rels" ContentType="application/vnd.openxmlformats-package.relationships+xml"/>
  <Override PartName="/ppt/slides/_rels/slide5.xml.rels" ContentType="application/vnd.openxmlformats-package.relationships+xml"/>
  <Override PartName="/ppt/slides/_rels/slide24.xml.rels" ContentType="application/vnd.openxmlformats-package.relationships+xml"/>
  <Override PartName="/ppt/slides/_rels/slide16.xml.rels" ContentType="application/vnd.openxmlformats-package.relationships+xml"/>
  <Override PartName="/ppt/slides/_rels/slide4.xml.rels" ContentType="application/vnd.openxmlformats-package.relationships+xml"/>
  <Override PartName="/ppt/slides/_rels/slide21.xml.rels" ContentType="application/vnd.openxmlformats-package.relationships+xml"/>
  <Override PartName="/ppt/slides/_rels/slide12.xml.rels" ContentType="application/vnd.openxmlformats-package.relationships+xml"/>
  <Override PartName="/ppt/slides/_rels/slide20.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9.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8.xml.rels" ContentType="application/vnd.openxmlformats-package.relationships+xml"/>
  <Override PartName="/ppt/slides/slide25.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fr-FR" sz="1800" spc="-1" strike="noStrike">
                <a:solidFill>
                  <a:schemeClr val="dk1"/>
                </a:solidFill>
                <a:latin typeface="Arial"/>
              </a:rPr>
              <a:t>Click to move the slide</a:t>
            </a:r>
            <a:endParaRPr b="0" lang="fr-FR" sz="1800" spc="-1" strike="noStrike">
              <a:solidFill>
                <a:schemeClr val="dk1"/>
              </a:solidFill>
              <a:latin typeface="Arial"/>
            </a:endParaRPr>
          </a:p>
        </p:txBody>
      </p:sp>
      <p:sp>
        <p:nvSpPr>
          <p:cNvPr id="84"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0">
              <a:buNone/>
            </a:pPr>
            <a:r>
              <a:rPr b="0" lang="en-US" sz="2000" spc="-1" strike="noStrike">
                <a:solidFill>
                  <a:srgbClr val="000000"/>
                </a:solidFill>
                <a:latin typeface="Calibri"/>
              </a:rPr>
              <a:t>Click to edit the notes format</a:t>
            </a:r>
            <a:endParaRPr b="0" lang="en-US" sz="2000" spc="-1" strike="noStrike">
              <a:solidFill>
                <a:srgbClr val="000000"/>
              </a:solidFill>
              <a:latin typeface="Calibri"/>
            </a:endParaRPr>
          </a:p>
        </p:txBody>
      </p:sp>
      <p:sp>
        <p:nvSpPr>
          <p:cNvPr id="85"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Calibri"/>
              </a:rPr>
              <a:t>&lt;header&gt;</a:t>
            </a:r>
            <a:endParaRPr b="0" lang="en-US" sz="1400" spc="-1" strike="noStrike">
              <a:solidFill>
                <a:srgbClr val="000000"/>
              </a:solidFill>
              <a:latin typeface="Calibri"/>
            </a:endParaRPr>
          </a:p>
        </p:txBody>
      </p:sp>
      <p:sp>
        <p:nvSpPr>
          <p:cNvPr id="86"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Calibri"/>
              </a:defRPr>
            </a:lvl1pPr>
          </a:lstStyle>
          <a:p>
            <a:pPr indent="0" algn="r">
              <a:buNone/>
            </a:pPr>
            <a:r>
              <a:rPr b="0" lang="en-US" sz="1400" spc="-1" strike="noStrike">
                <a:solidFill>
                  <a:srgbClr val="000000"/>
                </a:solidFill>
                <a:latin typeface="Calibri"/>
              </a:rPr>
              <a:t>&lt;date/time&gt;</a:t>
            </a:r>
            <a:endParaRPr b="0" lang="en-US" sz="1400" spc="-1" strike="noStrike">
              <a:solidFill>
                <a:srgbClr val="000000"/>
              </a:solidFill>
              <a:latin typeface="Calibri"/>
            </a:endParaRPr>
          </a:p>
        </p:txBody>
      </p:sp>
      <p:sp>
        <p:nvSpPr>
          <p:cNvPr id="87"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Calibri"/>
              </a:defRPr>
            </a:lvl1pPr>
          </a:lstStyle>
          <a:p>
            <a:pPr indent="0">
              <a:buNone/>
            </a:pPr>
            <a:r>
              <a:rPr b="0" lang="en-US" sz="1400" spc="-1" strike="noStrike">
                <a:solidFill>
                  <a:srgbClr val="000000"/>
                </a:solidFill>
                <a:latin typeface="Calibri"/>
              </a:rPr>
              <a:t>&lt;footer&gt;</a:t>
            </a:r>
            <a:endParaRPr b="0" lang="en-US" sz="1400" spc="-1" strike="noStrike">
              <a:solidFill>
                <a:srgbClr val="000000"/>
              </a:solidFill>
              <a:latin typeface="Calibri"/>
            </a:endParaRPr>
          </a:p>
        </p:txBody>
      </p:sp>
      <p:sp>
        <p:nvSpPr>
          <p:cNvPr id="88"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Calibri"/>
              </a:defRPr>
            </a:lvl1pPr>
          </a:lstStyle>
          <a:p>
            <a:pPr indent="0" algn="r">
              <a:buNone/>
            </a:pPr>
            <a:fld id="{C91108EC-A2B1-4B05-87D5-0B4A9527CA76}" type="slidenum">
              <a:rPr b="0" lang="en-US" sz="1400" spc="-1" strike="noStrike">
                <a:solidFill>
                  <a:srgbClr val="000000"/>
                </a:solidFill>
                <a:latin typeface="Calibri"/>
              </a:rPr>
              <a:t>&lt;number&gt;</a:t>
            </a:fld>
            <a:endParaRPr b="0" lang="en-US"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PlaceHolder 1"/>
          <p:cNvSpPr>
            <a:spLocks noGrp="1"/>
          </p:cNvSpPr>
          <p:nvPr>
            <p:ph type="sldImg"/>
          </p:nvPr>
        </p:nvSpPr>
        <p:spPr>
          <a:xfrm>
            <a:off x="689040" y="1143000"/>
            <a:ext cx="5473440" cy="3079440"/>
          </a:xfrm>
          <a:prstGeom prst="rect">
            <a:avLst/>
          </a:prstGeom>
          <a:ln w="0">
            <a:noFill/>
          </a:ln>
        </p:spPr>
      </p:sp>
      <p:sp>
        <p:nvSpPr>
          <p:cNvPr id="208" name="PlaceHolder 2"/>
          <p:cNvSpPr>
            <a:spLocks noGrp="1"/>
          </p:cNvSpPr>
          <p:nvPr>
            <p:ph type="body"/>
          </p:nvPr>
        </p:nvSpPr>
        <p:spPr>
          <a:xfrm>
            <a:off x="685800" y="4400640"/>
            <a:ext cx="5480280" cy="3594240"/>
          </a:xfrm>
          <a:prstGeom prst="rect">
            <a:avLst/>
          </a:prstGeom>
          <a:noFill/>
          <a:ln w="0">
            <a:noFill/>
          </a:ln>
        </p:spPr>
        <p:txBody>
          <a:bodyPr lIns="0" rIns="0" tIns="0" bIns="0" anchor="t">
            <a:noAutofit/>
          </a:bodyPr>
          <a:p>
            <a:pPr marL="216000" indent="0">
              <a:buNone/>
            </a:pPr>
            <a:endParaRPr b="0" lang="en-US" sz="1800" spc="-1" strike="noStrike">
              <a:solidFill>
                <a:srgbClr val="000000"/>
              </a:solidFill>
              <a:latin typeface="Calibri"/>
            </a:endParaRPr>
          </a:p>
        </p:txBody>
      </p:sp>
      <p:sp>
        <p:nvSpPr>
          <p:cNvPr id="209" name="CustomShape 3"/>
          <p:cNvSpPr/>
          <p:nvPr/>
        </p:nvSpPr>
        <p:spPr>
          <a:xfrm>
            <a:off x="3884760" y="8685360"/>
            <a:ext cx="2965680" cy="452520"/>
          </a:xfrm>
          <a:prstGeom prst="rect">
            <a:avLst/>
          </a:prstGeom>
          <a:noFill/>
          <a:ln w="0">
            <a:noFill/>
          </a:ln>
        </p:spPr>
        <p:style>
          <a:lnRef idx="0"/>
          <a:fillRef idx="0"/>
          <a:effectRef idx="0"/>
          <a:fontRef idx="minor"/>
        </p:style>
        <p:txBody>
          <a:bodyPr lIns="90000" rIns="90000" tIns="45000" bIns="45000" anchor="b">
            <a:noAutofit/>
          </a:bodyPr>
          <a:p>
            <a:pPr algn="r" defTabSz="914400">
              <a:lnSpc>
                <a:spcPct val="100000"/>
              </a:lnSpc>
            </a:pPr>
            <a:fld id="{F157C520-54D9-466E-8ACE-46365C96E602}" type="slidenum">
              <a:rPr b="0" lang="fr-FR" sz="1200" spc="-1" strike="noStrike">
                <a:solidFill>
                  <a:srgbClr val="000000"/>
                </a:solidFill>
                <a:latin typeface="Times New Roman"/>
                <a:ea typeface="+mn-ea"/>
              </a:rPr>
              <a:t>&lt;number&gt;</a:t>
            </a:fld>
            <a:endParaRPr b="0" lang="en-US"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Calibri"/>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Calibri"/>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US"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chemeClr val="dk1"/>
              </a:solidFill>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chemeClr val="dk1"/>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Immagine 8" descr=""/>
          <p:cNvPicPr/>
          <p:nvPr/>
        </p:nvPicPr>
        <p:blipFill>
          <a:blip r:embed="rId2"/>
          <a:stretch/>
        </p:blipFill>
        <p:spPr>
          <a:xfrm>
            <a:off x="0" y="0"/>
            <a:ext cx="12186000" cy="6851880"/>
          </a:xfrm>
          <a:prstGeom prst="rect">
            <a:avLst/>
          </a:prstGeom>
          <a:ln w="0">
            <a:noFill/>
          </a:ln>
        </p:spPr>
      </p:pic>
      <p:sp>
        <p:nvSpPr>
          <p:cNvPr id="1" name="Line 1"/>
          <p:cNvSpPr/>
          <p:nvPr/>
        </p:nvSpPr>
        <p:spPr>
          <a:xfrm flipV="1">
            <a:off x="193320" y="286560"/>
            <a:ext cx="402840" cy="363600"/>
          </a:xfrm>
          <a:prstGeom prst="line">
            <a:avLst/>
          </a:prstGeom>
          <a:ln w="82440">
            <a:solidFill>
              <a:srgbClr val="c7d64f"/>
            </a:solidFill>
            <a:round/>
          </a:ln>
        </p:spPr>
        <p:style>
          <a:lnRef idx="1">
            <a:schemeClr val="accent1"/>
          </a:lnRef>
          <a:fillRef idx="0">
            <a:schemeClr val="accent1"/>
          </a:fillRef>
          <a:effectRef idx="0">
            <a:schemeClr val="accent1"/>
          </a:effectRef>
          <a:fontRef idx="minor"/>
        </p:style>
        <p:txBody>
          <a:bodyPr lIns="90000" rIns="90000" tIns="45000" bIns="45000" anchor="t" anchorCtr="1">
            <a:noAutofit/>
          </a:bodyPr>
          <a:p>
            <a:endParaRPr b="0" lang="en-US" sz="1800" spc="-1" strike="noStrike">
              <a:solidFill>
                <a:srgbClr val="000000"/>
              </a:solidFill>
              <a:latin typeface="Calibri"/>
            </a:endParaRPr>
          </a:p>
        </p:txBody>
      </p:sp>
      <p:sp>
        <p:nvSpPr>
          <p:cNvPr id="2" name="Line 2"/>
          <p:cNvSpPr/>
          <p:nvPr/>
        </p:nvSpPr>
        <p:spPr>
          <a:xfrm>
            <a:off x="524160" y="1062000"/>
            <a:ext cx="11376360" cy="360"/>
          </a:xfrm>
          <a:prstGeom prst="line">
            <a:avLst/>
          </a:prstGeom>
          <a:ln>
            <a:solidFill>
              <a:srgbClr val="929292"/>
            </a:solidFill>
            <a:round/>
          </a:ln>
        </p:spPr>
        <p:style>
          <a:lnRef idx="1">
            <a:schemeClr val="accent3"/>
          </a:lnRef>
          <a:fillRef idx="0">
            <a:schemeClr val="accent3"/>
          </a:fillRef>
          <a:effectRef idx="0">
            <a:schemeClr val="accent3"/>
          </a:effectRef>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3" name="CustomShape 3"/>
          <p:cNvSpPr/>
          <p:nvPr/>
        </p:nvSpPr>
        <p:spPr>
          <a:xfrm>
            <a:off x="0" y="0"/>
            <a:ext cx="12186000" cy="685188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en-US" sz="1800" spc="-1" strike="noStrike">
              <a:solidFill>
                <a:srgbClr val="000000"/>
              </a:solidFill>
              <a:latin typeface="Calibri"/>
            </a:endParaRPr>
          </a:p>
        </p:txBody>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fr-FR" sz="1800" spc="-1" strike="noStrike">
                <a:solidFill>
                  <a:schemeClr val="dk1"/>
                </a:solidFill>
                <a:latin typeface="Arial"/>
              </a:rPr>
              <a:t>Click to edit the title text format</a:t>
            </a:r>
            <a:endParaRPr b="0" lang="fr-FR" sz="1800" spc="-1" strike="noStrike">
              <a:solidFill>
                <a:schemeClr val="dk1"/>
              </a:solidFill>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chemeClr val="dk1"/>
                </a:solidFill>
                <a:latin typeface="Arial"/>
              </a:rPr>
              <a:t>Click to edit the outline text format</a:t>
            </a:r>
            <a:endParaRPr b="0" lang="fr-FR" sz="28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chemeClr val="dk1"/>
                </a:solidFill>
                <a:latin typeface="Arial"/>
              </a:rPr>
              <a:t>Second Outline Level</a:t>
            </a:r>
            <a:endParaRPr b="0" lang="fr-FR"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chemeClr val="dk1"/>
                </a:solidFill>
                <a:latin typeface="Arial"/>
              </a:rPr>
              <a:t>Third Outline Level</a:t>
            </a:r>
            <a:endParaRPr b="0" lang="fr-FR" sz="18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chemeClr val="dk1"/>
                </a:solidFill>
                <a:latin typeface="Arial"/>
              </a:rPr>
              <a:t>Fourth Outline Level</a:t>
            </a:r>
            <a:endParaRPr b="0" lang="fr-FR" sz="18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Fifth Outline Level</a:t>
            </a:r>
            <a:endParaRPr b="0" lang="fr-FR"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Sixth Outline Level</a:t>
            </a:r>
            <a:endParaRPr b="0" lang="fr-FR"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Seventh Outline Level</a:t>
            </a:r>
            <a:endParaRPr b="0" lang="fr-FR"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Immagine 8" descr=""/>
          <p:cNvPicPr/>
          <p:nvPr/>
        </p:nvPicPr>
        <p:blipFill>
          <a:blip r:embed="rId2"/>
          <a:stretch/>
        </p:blipFill>
        <p:spPr>
          <a:xfrm>
            <a:off x="0" y="0"/>
            <a:ext cx="12186000" cy="6851880"/>
          </a:xfrm>
          <a:prstGeom prst="rect">
            <a:avLst/>
          </a:prstGeom>
          <a:ln w="0">
            <a:noFill/>
          </a:ln>
        </p:spPr>
      </p:pic>
      <p:sp>
        <p:nvSpPr>
          <p:cNvPr id="43" name="Line 1"/>
          <p:cNvSpPr/>
          <p:nvPr/>
        </p:nvSpPr>
        <p:spPr>
          <a:xfrm flipV="1">
            <a:off x="193320" y="286560"/>
            <a:ext cx="402840" cy="363600"/>
          </a:xfrm>
          <a:prstGeom prst="line">
            <a:avLst/>
          </a:prstGeom>
          <a:ln w="82440">
            <a:solidFill>
              <a:srgbClr val="c7d64f"/>
            </a:solidFill>
            <a:round/>
          </a:ln>
        </p:spPr>
        <p:style>
          <a:lnRef idx="1">
            <a:schemeClr val="accent1"/>
          </a:lnRef>
          <a:fillRef idx="0">
            <a:schemeClr val="accent1"/>
          </a:fillRef>
          <a:effectRef idx="0">
            <a:schemeClr val="accent1"/>
          </a:effectRef>
          <a:fontRef idx="minor"/>
        </p:style>
        <p:txBody>
          <a:bodyPr lIns="90000" rIns="90000" tIns="45000" bIns="45000" anchor="t" anchorCtr="1">
            <a:noAutofit/>
          </a:bodyPr>
          <a:p>
            <a:endParaRPr b="0" lang="en-US" sz="1800" spc="-1" strike="noStrike">
              <a:solidFill>
                <a:srgbClr val="000000"/>
              </a:solidFill>
              <a:latin typeface="Calibri"/>
            </a:endParaRPr>
          </a:p>
        </p:txBody>
      </p:sp>
      <p:sp>
        <p:nvSpPr>
          <p:cNvPr id="44" name="Line 2"/>
          <p:cNvSpPr/>
          <p:nvPr/>
        </p:nvSpPr>
        <p:spPr>
          <a:xfrm>
            <a:off x="524160" y="1062000"/>
            <a:ext cx="11376360" cy="360"/>
          </a:xfrm>
          <a:prstGeom prst="line">
            <a:avLst/>
          </a:prstGeom>
          <a:ln>
            <a:solidFill>
              <a:srgbClr val="929292"/>
            </a:solidFill>
            <a:round/>
          </a:ln>
        </p:spPr>
        <p:style>
          <a:lnRef idx="1">
            <a:schemeClr val="accent3"/>
          </a:lnRef>
          <a:fillRef idx="0">
            <a:schemeClr val="accent3"/>
          </a:fillRef>
          <a:effectRef idx="0">
            <a:schemeClr val="accent3"/>
          </a:effectRef>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fr-FR" sz="1800" spc="-1" strike="noStrike">
                <a:solidFill>
                  <a:schemeClr val="dk1"/>
                </a:solidFill>
                <a:latin typeface="Arial"/>
              </a:rPr>
              <a:t>Click to edit the title text format</a:t>
            </a:r>
            <a:endParaRPr b="0" lang="fr-FR" sz="1800" spc="-1" strike="noStrike">
              <a:solidFill>
                <a:schemeClr val="dk1"/>
              </a:solidFill>
              <a:latin typeface="Arial"/>
            </a:endParaRPr>
          </a:p>
        </p:txBody>
      </p:sp>
      <p:sp>
        <p:nvSpPr>
          <p:cNvPr id="4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chemeClr val="dk1"/>
                </a:solidFill>
                <a:latin typeface="Arial"/>
              </a:rPr>
              <a:t>Click to edit the outline text format</a:t>
            </a:r>
            <a:endParaRPr b="0" lang="fr-FR" sz="28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chemeClr val="dk1"/>
                </a:solidFill>
                <a:latin typeface="Arial"/>
              </a:rPr>
              <a:t>Second Outline Level</a:t>
            </a:r>
            <a:endParaRPr b="0" lang="fr-FR"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chemeClr val="dk1"/>
                </a:solidFill>
                <a:latin typeface="Arial"/>
              </a:rPr>
              <a:t>Third Outline Level</a:t>
            </a:r>
            <a:endParaRPr b="0" lang="fr-FR" sz="18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chemeClr val="dk1"/>
                </a:solidFill>
                <a:latin typeface="Arial"/>
              </a:rPr>
              <a:t>Fourth Outline Level</a:t>
            </a:r>
            <a:endParaRPr b="0" lang="fr-FR" sz="18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Fifth Outline Level</a:t>
            </a:r>
            <a:endParaRPr b="0" lang="fr-FR"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Sixth Outline Level</a:t>
            </a:r>
            <a:endParaRPr b="0" lang="fr-FR"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chemeClr val="dk1"/>
                </a:solidFill>
                <a:latin typeface="Arial"/>
              </a:rPr>
              <a:t>Seventh Outline Level</a:t>
            </a:r>
            <a:endParaRPr b="0" lang="fr-FR"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jpe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png"/><Relationship Id="rId3" Type="http://schemas.openxmlformats.org/officeDocument/2006/relationships/hyperlink" Target="mailto:info@recycling.ibisprogetti.eu" TargetMode="External"/><Relationship Id="rId4" Type="http://schemas.openxmlformats.org/officeDocument/2006/relationships/hyperlink" Target="http://recycling.ibisprogetti.eu/" TargetMode="External"/><Relationship Id="rId5"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Image 7" descr=""/>
          <p:cNvPicPr/>
          <p:nvPr/>
        </p:nvPicPr>
        <p:blipFill>
          <a:blip r:embed="rId1"/>
          <a:stretch/>
        </p:blipFill>
        <p:spPr>
          <a:xfrm>
            <a:off x="0" y="-1248480"/>
            <a:ext cx="12186000" cy="8100360"/>
          </a:xfrm>
          <a:prstGeom prst="rect">
            <a:avLst/>
          </a:prstGeom>
          <a:ln w="0">
            <a:noFill/>
          </a:ln>
        </p:spPr>
      </p:pic>
      <p:sp>
        <p:nvSpPr>
          <p:cNvPr id="90" name="CustomShape 1"/>
          <p:cNvSpPr/>
          <p:nvPr/>
        </p:nvSpPr>
        <p:spPr>
          <a:xfrm>
            <a:off x="0" y="5019840"/>
            <a:ext cx="12186000" cy="1165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pPr defTabSz="914400">
              <a:lnSpc>
                <a:spcPct val="100000"/>
              </a:lnSpc>
            </a:pPr>
            <a:endParaRPr b="0" lang="fr-FR" sz="1800" spc="-1" strike="noStrike">
              <a:solidFill>
                <a:srgbClr val="000000"/>
              </a:solidFill>
              <a:latin typeface="Arial"/>
              <a:ea typeface="DejaVu Sans"/>
            </a:endParaRPr>
          </a:p>
        </p:txBody>
      </p:sp>
      <p:sp>
        <p:nvSpPr>
          <p:cNvPr id="91" name="CustomShape 2"/>
          <p:cNvSpPr/>
          <p:nvPr/>
        </p:nvSpPr>
        <p:spPr>
          <a:xfrm>
            <a:off x="196920" y="5112720"/>
            <a:ext cx="8990280" cy="1105560"/>
          </a:xfrm>
          <a:prstGeom prst="rect">
            <a:avLst/>
          </a:prstGeom>
          <a:noFill/>
          <a:ln w="0">
            <a:noFill/>
          </a:ln>
        </p:spPr>
        <p:style>
          <a:lnRef idx="0"/>
          <a:fillRef idx="0"/>
          <a:effectRef idx="0"/>
          <a:fontRef idx="minor"/>
        </p:style>
        <p:txBody>
          <a:bodyPr lIns="90000" rIns="90000" tIns="45000" bIns="45000" anchor="t">
            <a:spAutoFit/>
          </a:bodyPr>
          <a:p>
            <a:pPr defTabSz="914400">
              <a:lnSpc>
                <a:spcPts val="4000"/>
              </a:lnSpc>
            </a:pPr>
            <a:r>
              <a:rPr b="1" lang="fr-FR" sz="3200" spc="-1" strike="noStrike">
                <a:solidFill>
                  <a:srgbClr val="009cb3"/>
                </a:solidFill>
                <a:latin typeface="GothamMedium"/>
                <a:ea typeface="GothamMedium"/>
              </a:rPr>
              <a:t>Réutilisation de vélos, composants,</a:t>
            </a:r>
            <a:endParaRPr b="0" lang="en-US" sz="3200" spc="-1" strike="noStrike">
              <a:solidFill>
                <a:srgbClr val="000000"/>
              </a:solidFill>
              <a:latin typeface="Calibri"/>
            </a:endParaRPr>
          </a:p>
          <a:p>
            <a:pPr defTabSz="914400">
              <a:lnSpc>
                <a:spcPts val="4000"/>
              </a:lnSpc>
            </a:pPr>
            <a:r>
              <a:rPr b="1" lang="fr-FR" sz="3200" spc="-1" strike="noStrike">
                <a:solidFill>
                  <a:srgbClr val="009cb3"/>
                </a:solidFill>
                <a:latin typeface="GothamMedium"/>
                <a:ea typeface="GothamMedium"/>
              </a:rPr>
              <a:t>et élimination sécurisée</a:t>
            </a:r>
            <a:endParaRPr b="0" lang="en-US" sz="3200" spc="-1" strike="noStrike">
              <a:solidFill>
                <a:srgbClr val="000000"/>
              </a:solidFill>
              <a:latin typeface="Calibri"/>
            </a:endParaRPr>
          </a:p>
        </p:txBody>
      </p:sp>
      <p:pic>
        <p:nvPicPr>
          <p:cNvPr id="92" name="Immagine 2" descr=""/>
          <p:cNvPicPr/>
          <p:nvPr/>
        </p:nvPicPr>
        <p:blipFill>
          <a:blip r:embed="rId2"/>
          <a:stretch/>
        </p:blipFill>
        <p:spPr>
          <a:xfrm>
            <a:off x="8647560" y="5482440"/>
            <a:ext cx="3290040" cy="239040"/>
          </a:xfrm>
          <a:prstGeom prst="rect">
            <a:avLst/>
          </a:prstGeom>
          <a:ln w="0">
            <a:noFill/>
          </a:ln>
        </p:spPr>
      </p:pic>
      <p:sp>
        <p:nvSpPr>
          <p:cNvPr id="93" name="CustomShape 3"/>
          <p:cNvSpPr/>
          <p:nvPr/>
        </p:nvSpPr>
        <p:spPr>
          <a:xfrm>
            <a:off x="5040000" y="2368080"/>
            <a:ext cx="7721640" cy="107748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r>
              <a:rPr b="1" lang="fr-FR" sz="3600" spc="-1" strike="noStrike">
                <a:solidFill>
                  <a:srgbClr val="ffffff"/>
                </a:solidFill>
                <a:latin typeface="GothamLight"/>
                <a:ea typeface="GothamLight"/>
              </a:rPr>
              <a:t>Programme «Re-Cycling» Module 3</a:t>
            </a:r>
            <a:endParaRPr b="0" lang="en-US"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92988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Patins de freins</a:t>
            </a:r>
            <a:endParaRPr b="0" lang="en-US" sz="3000" spc="-1" strike="noStrike">
              <a:solidFill>
                <a:srgbClr val="000000"/>
              </a:solidFill>
              <a:latin typeface="Calibri"/>
            </a:endParaRPr>
          </a:p>
        </p:txBody>
      </p:sp>
      <p:pic>
        <p:nvPicPr>
          <p:cNvPr id="119" name="Image 118" descr=""/>
          <p:cNvPicPr/>
          <p:nvPr/>
        </p:nvPicPr>
        <p:blipFill>
          <a:blip r:embed="rId1"/>
          <a:stretch/>
        </p:blipFill>
        <p:spPr>
          <a:xfrm>
            <a:off x="7992000" y="1512000"/>
            <a:ext cx="2890080" cy="1985040"/>
          </a:xfrm>
          <a:prstGeom prst="rect">
            <a:avLst/>
          </a:prstGeom>
          <a:ln w="0">
            <a:noFill/>
          </a:ln>
        </p:spPr>
      </p:pic>
      <p:pic>
        <p:nvPicPr>
          <p:cNvPr id="120" name="Image 119" descr=""/>
          <p:cNvPicPr/>
          <p:nvPr/>
        </p:nvPicPr>
        <p:blipFill>
          <a:blip r:embed="rId2"/>
          <a:stretch/>
        </p:blipFill>
        <p:spPr>
          <a:xfrm>
            <a:off x="5184000" y="1361160"/>
            <a:ext cx="2588040" cy="2738880"/>
          </a:xfrm>
          <a:prstGeom prst="rect">
            <a:avLst/>
          </a:prstGeom>
          <a:ln w="0">
            <a:noFill/>
          </a:ln>
        </p:spPr>
      </p:pic>
      <p:sp>
        <p:nvSpPr>
          <p:cNvPr id="121" name="CustomShape 2"/>
          <p:cNvSpPr/>
          <p:nvPr/>
        </p:nvSpPr>
        <p:spPr>
          <a:xfrm>
            <a:off x="4824000" y="4176000"/>
            <a:ext cx="3164040" cy="912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Patin dont la gomme en caoutchouc présente une usure inégale.</a:t>
            </a:r>
            <a:endParaRPr b="0" lang="en-US" sz="1800" spc="-1" strike="noStrike">
              <a:solidFill>
                <a:srgbClr val="000000"/>
              </a:solidFill>
              <a:latin typeface="Calibri"/>
            </a:endParaRPr>
          </a:p>
        </p:txBody>
      </p:sp>
      <p:sp>
        <p:nvSpPr>
          <p:cNvPr id="122" name="CustomShape 3"/>
          <p:cNvSpPr/>
          <p:nvPr/>
        </p:nvSpPr>
        <p:spPr>
          <a:xfrm>
            <a:off x="8208000" y="3744000"/>
            <a:ext cx="3092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Patin « ventouse » dont la gomme est creusée.</a:t>
            </a:r>
            <a:endParaRPr b="0" lang="en-US" sz="1800" spc="-1" strike="noStrike">
              <a:solidFill>
                <a:srgbClr val="000000"/>
              </a:solidFill>
              <a:latin typeface="Calibri"/>
            </a:endParaRPr>
          </a:p>
        </p:txBody>
      </p:sp>
      <p:sp>
        <p:nvSpPr>
          <p:cNvPr id="123" name="CustomShape 4"/>
          <p:cNvSpPr/>
          <p:nvPr/>
        </p:nvSpPr>
        <p:spPr>
          <a:xfrm>
            <a:off x="504000" y="1584000"/>
            <a:ext cx="3668040" cy="20098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Les patins s'usent plus vite lorsqu'ils sont mous. Ils peuvent comporter un indicateur d'usure : souvent des rainures transversales, lorsqu'elles ne sont plus visibles, il faut remplacer le patin ou le caoutchouc.</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723600" y="1152000"/>
            <a:ext cx="10436040" cy="5027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Les différentes usures des câbles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Il doit être dépourvu de rouille (rust). On peut nettoyer les parties externes à l’aide d’un chiffon imbibé d’huile. Pour les parties cachées par les gaines on peut injecter un peu d’huile à l’intérieur des gaines et pomper plusieurs fois sur la manette pour que l’huile pénètre bien. Changer le câble et ses gaines est souvent la meilleure solution (problème de rouille réglé).</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Le câble ne doit pas être effiloché (frayed). Il s’effiloche en général après la vis serre-câble lorsque l’embout de câble est absent. Il s’effiloche parfois à chaque sortie de gaine ou dans les guide-câbles. Il peut aussi s’effilocher à l’intérieur des leviers et manettes, ce qui est assez embêtant : l’effilochage n’est pas visible et le câble peut rompre sans prévenir.</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Il ne doit pas être coudé (bent) en sortie ou en entrée de gaine ⇒ risque de frottement.</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S’il s’agit d’un câble pour frein, vérifiez aussi que la tête du câble est arrimée correctement sur l’étrier du levier de frein.</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Enfin la vis serre-câble doit être suffisamment serrée.</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Astuces :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Changer le câble et ses gaines est souvent la meilleure solution</a:t>
            </a:r>
            <a:endParaRPr b="0" lang="en-US" sz="1800" spc="-1" strike="noStrike">
              <a:solidFill>
                <a:srgbClr val="000000"/>
              </a:solidFill>
              <a:latin typeface="Calibri"/>
            </a:endParaRPr>
          </a:p>
        </p:txBody>
      </p:sp>
      <p:sp>
        <p:nvSpPr>
          <p:cNvPr id="125" name="CustomShape 2"/>
          <p:cNvSpPr/>
          <p:nvPr/>
        </p:nvSpPr>
        <p:spPr>
          <a:xfrm>
            <a:off x="92988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Câbles</a:t>
            </a:r>
            <a:endParaRPr b="0" lang="en-US" sz="3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92376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Câble</a:t>
            </a:r>
            <a:endParaRPr b="0" lang="en-US" sz="3000" spc="-1" strike="noStrike">
              <a:solidFill>
                <a:srgbClr val="000000"/>
              </a:solidFill>
              <a:latin typeface="Calibri"/>
            </a:endParaRPr>
          </a:p>
        </p:txBody>
      </p:sp>
      <p:pic>
        <p:nvPicPr>
          <p:cNvPr id="127" name="Image 126" descr=""/>
          <p:cNvPicPr/>
          <p:nvPr/>
        </p:nvPicPr>
        <p:blipFill>
          <a:blip r:embed="rId1"/>
          <a:stretch/>
        </p:blipFill>
        <p:spPr>
          <a:xfrm>
            <a:off x="2307600" y="578160"/>
            <a:ext cx="9212040" cy="51814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1008000" y="2541960"/>
            <a:ext cx="7628040" cy="42044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Une gaine doit être impérativement changée lorsque :</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elle forme un coude anguleux qui nuit au bon coulissement du câble interne (détail A de l'illustration d'une gaine à structure longitudinale);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une de ses extrémités est détériorée (détail C de l'illustration d'une gaine à structure longitudinale);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les fils métalliques d'une gaîne de dérailleur sont visibles (détail B de l'illustration d'une gaine à structure longitudinale);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on aperçoit un jour dans l'enroulement spiralée d'une gaine de frein (les spires de la carcasses ne sont plus l'une contre l'autre, voir (détail A de l'illustration d'une gaine à structure hélicoïdale);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dès qu'on constate le moindre frottement du câble sur un frein à disque mécanique.</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p:txBody>
      </p:sp>
      <p:sp>
        <p:nvSpPr>
          <p:cNvPr id="129" name="CustomShape 2"/>
          <p:cNvSpPr/>
          <p:nvPr/>
        </p:nvSpPr>
        <p:spPr>
          <a:xfrm>
            <a:off x="1152000" y="504000"/>
            <a:ext cx="3092040" cy="5468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000" spc="-1" strike="noStrike">
                <a:solidFill>
                  <a:srgbClr val="009cb3"/>
                </a:solidFill>
                <a:latin typeface="GothamMedium"/>
                <a:ea typeface="DejaVu Sans"/>
              </a:rPr>
              <a:t>Gaines</a:t>
            </a:r>
            <a:endParaRPr b="0" lang="en-US" sz="3000" spc="-1" strike="noStrike">
              <a:solidFill>
                <a:srgbClr val="000000"/>
              </a:solidFill>
              <a:latin typeface="Calibri"/>
            </a:endParaRPr>
          </a:p>
        </p:txBody>
      </p:sp>
      <p:pic>
        <p:nvPicPr>
          <p:cNvPr id="130" name="Image 129" descr=""/>
          <p:cNvPicPr/>
          <p:nvPr/>
        </p:nvPicPr>
        <p:blipFill>
          <a:blip r:embed="rId1"/>
          <a:stretch/>
        </p:blipFill>
        <p:spPr>
          <a:xfrm>
            <a:off x="4824000" y="1008000"/>
            <a:ext cx="7196760" cy="16340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863280" y="576000"/>
            <a:ext cx="4170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Chaîne</a:t>
            </a:r>
            <a:endParaRPr b="0" lang="en-US" sz="3000" spc="-1" strike="noStrike">
              <a:solidFill>
                <a:srgbClr val="000000"/>
              </a:solidFill>
              <a:latin typeface="Calibri"/>
            </a:endParaRPr>
          </a:p>
        </p:txBody>
      </p:sp>
      <p:sp>
        <p:nvSpPr>
          <p:cNvPr id="132" name="CustomShape 2"/>
          <p:cNvSpPr/>
          <p:nvPr/>
        </p:nvSpPr>
        <p:spPr>
          <a:xfrm>
            <a:off x="504000" y="1728000"/>
            <a:ext cx="4964040" cy="14612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L'allongement de la chaîne n'est pas dû à un étirement des maillons mais à son usure.</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Pour prolonger la durée de vie de la chaîne : nettoyer et lubrifier avec de l'huile minérale</a:t>
            </a:r>
            <a:endParaRPr b="0" lang="en-US" sz="1800" spc="-1" strike="noStrike">
              <a:solidFill>
                <a:srgbClr val="000000"/>
              </a:solidFill>
              <a:latin typeface="Calibri"/>
            </a:endParaRPr>
          </a:p>
        </p:txBody>
      </p:sp>
      <p:pic>
        <p:nvPicPr>
          <p:cNvPr id="133" name="Image 132" descr=""/>
          <p:cNvPicPr/>
          <p:nvPr/>
        </p:nvPicPr>
        <p:blipFill>
          <a:blip r:embed="rId1"/>
          <a:stretch/>
        </p:blipFill>
        <p:spPr>
          <a:xfrm>
            <a:off x="6120000" y="1152000"/>
            <a:ext cx="5710680" cy="3796200"/>
          </a:xfrm>
          <a:prstGeom prst="rect">
            <a:avLst/>
          </a:prstGeom>
          <a:ln w="0">
            <a:noFill/>
          </a:ln>
        </p:spPr>
      </p:pic>
      <p:sp>
        <p:nvSpPr>
          <p:cNvPr id="134" name="CustomShape 3"/>
          <p:cNvSpPr/>
          <p:nvPr/>
        </p:nvSpPr>
        <p:spPr>
          <a:xfrm>
            <a:off x="6912000" y="5112000"/>
            <a:ext cx="4316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Outil pour mesurer l'usure de la chaîne</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863280" y="576000"/>
            <a:ext cx="4170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Plateaux </a:t>
            </a:r>
            <a:endParaRPr b="0" lang="en-US" sz="3000" spc="-1" strike="noStrike">
              <a:solidFill>
                <a:srgbClr val="000000"/>
              </a:solidFill>
              <a:latin typeface="Calibri"/>
            </a:endParaRPr>
          </a:p>
        </p:txBody>
      </p:sp>
      <p:pic>
        <p:nvPicPr>
          <p:cNvPr id="136" name="Image 135" descr=""/>
          <p:cNvPicPr/>
          <p:nvPr/>
        </p:nvPicPr>
        <p:blipFill>
          <a:blip r:embed="rId1"/>
          <a:stretch/>
        </p:blipFill>
        <p:spPr>
          <a:xfrm>
            <a:off x="6357600" y="638280"/>
            <a:ext cx="5734440" cy="3821760"/>
          </a:xfrm>
          <a:prstGeom prst="rect">
            <a:avLst/>
          </a:prstGeom>
          <a:ln w="0">
            <a:noFill/>
          </a:ln>
        </p:spPr>
      </p:pic>
      <p:pic>
        <p:nvPicPr>
          <p:cNvPr id="137" name="Image 136" descr=""/>
          <p:cNvPicPr/>
          <p:nvPr/>
        </p:nvPicPr>
        <p:blipFill>
          <a:blip r:embed="rId2"/>
          <a:stretch/>
        </p:blipFill>
        <p:spPr>
          <a:xfrm>
            <a:off x="648000" y="1296000"/>
            <a:ext cx="5310000" cy="3538440"/>
          </a:xfrm>
          <a:prstGeom prst="rect">
            <a:avLst/>
          </a:prstGeom>
          <a:ln w="0">
            <a:noFill/>
          </a:ln>
        </p:spPr>
      </p:pic>
      <p:sp>
        <p:nvSpPr>
          <p:cNvPr id="138" name="CustomShape 2"/>
          <p:cNvSpPr/>
          <p:nvPr/>
        </p:nvSpPr>
        <p:spPr>
          <a:xfrm>
            <a:off x="792000" y="5040000"/>
            <a:ext cx="4676040" cy="912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Le deuxième plateau est usé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on le voit avec des dents pointues ou en "aileron de requin"</a:t>
            </a:r>
            <a:endParaRPr b="0" lang="en-US" sz="1800" spc="-1" strike="noStrike">
              <a:solidFill>
                <a:srgbClr val="000000"/>
              </a:solidFill>
              <a:latin typeface="Calibri"/>
            </a:endParaRPr>
          </a:p>
        </p:txBody>
      </p:sp>
      <p:sp>
        <p:nvSpPr>
          <p:cNvPr id="139" name="CustomShape 3"/>
          <p:cNvSpPr/>
          <p:nvPr/>
        </p:nvSpPr>
        <p:spPr>
          <a:xfrm>
            <a:off x="7056000" y="4752000"/>
            <a:ext cx="3884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Plateau usé</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Image 139" descr=""/>
          <p:cNvPicPr/>
          <p:nvPr/>
        </p:nvPicPr>
        <p:blipFill>
          <a:blip r:embed="rId1"/>
          <a:stretch/>
        </p:blipFill>
        <p:spPr>
          <a:xfrm>
            <a:off x="576000" y="1008000"/>
            <a:ext cx="3574800" cy="2381760"/>
          </a:xfrm>
          <a:prstGeom prst="rect">
            <a:avLst/>
          </a:prstGeom>
          <a:ln w="0">
            <a:noFill/>
          </a:ln>
        </p:spPr>
      </p:pic>
      <p:pic>
        <p:nvPicPr>
          <p:cNvPr id="141" name="Image 140" descr=""/>
          <p:cNvPicPr/>
          <p:nvPr/>
        </p:nvPicPr>
        <p:blipFill>
          <a:blip r:embed="rId2"/>
          <a:stretch/>
        </p:blipFill>
        <p:spPr>
          <a:xfrm>
            <a:off x="4623480" y="1018080"/>
            <a:ext cx="3652560" cy="2433960"/>
          </a:xfrm>
          <a:prstGeom prst="rect">
            <a:avLst/>
          </a:prstGeom>
          <a:ln w="0">
            <a:noFill/>
          </a:ln>
        </p:spPr>
      </p:pic>
      <p:pic>
        <p:nvPicPr>
          <p:cNvPr id="142" name="Image 141" descr=""/>
          <p:cNvPicPr/>
          <p:nvPr/>
        </p:nvPicPr>
        <p:blipFill>
          <a:blip r:embed="rId3"/>
          <a:stretch/>
        </p:blipFill>
        <p:spPr>
          <a:xfrm>
            <a:off x="576000" y="3816000"/>
            <a:ext cx="3574800" cy="2381760"/>
          </a:xfrm>
          <a:prstGeom prst="rect">
            <a:avLst/>
          </a:prstGeom>
          <a:ln w="0">
            <a:noFill/>
          </a:ln>
        </p:spPr>
      </p:pic>
      <p:pic>
        <p:nvPicPr>
          <p:cNvPr id="143" name="Image 142" descr=""/>
          <p:cNvPicPr/>
          <p:nvPr/>
        </p:nvPicPr>
        <p:blipFill>
          <a:blip r:embed="rId4"/>
          <a:stretch/>
        </p:blipFill>
        <p:spPr>
          <a:xfrm>
            <a:off x="4536000" y="3829680"/>
            <a:ext cx="3596040" cy="2395800"/>
          </a:xfrm>
          <a:prstGeom prst="rect">
            <a:avLst/>
          </a:prstGeom>
          <a:ln w="0">
            <a:noFill/>
          </a:ln>
        </p:spPr>
      </p:pic>
      <p:sp>
        <p:nvSpPr>
          <p:cNvPr id="144" name="CustomShape 1"/>
          <p:cNvSpPr/>
          <p:nvPr/>
        </p:nvSpPr>
        <p:spPr>
          <a:xfrm>
            <a:off x="648000" y="3312000"/>
            <a:ext cx="3380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En bon état</a:t>
            </a:r>
            <a:endParaRPr b="0" lang="en-US" sz="1800" spc="-1" strike="noStrike">
              <a:solidFill>
                <a:srgbClr val="000000"/>
              </a:solidFill>
              <a:latin typeface="Calibri"/>
            </a:endParaRPr>
          </a:p>
        </p:txBody>
      </p:sp>
      <p:sp>
        <p:nvSpPr>
          <p:cNvPr id="145" name="CustomShape 2"/>
          <p:cNvSpPr/>
          <p:nvPr/>
        </p:nvSpPr>
        <p:spPr>
          <a:xfrm>
            <a:off x="4824000" y="3456000"/>
            <a:ext cx="3092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Un peu usé</a:t>
            </a:r>
            <a:endParaRPr b="0" lang="en-US" sz="1800" spc="-1" strike="noStrike">
              <a:solidFill>
                <a:srgbClr val="000000"/>
              </a:solidFill>
              <a:latin typeface="Calibri"/>
            </a:endParaRPr>
          </a:p>
        </p:txBody>
      </p:sp>
      <p:sp>
        <p:nvSpPr>
          <p:cNvPr id="146" name="CustomShape 3"/>
          <p:cNvSpPr/>
          <p:nvPr/>
        </p:nvSpPr>
        <p:spPr>
          <a:xfrm>
            <a:off x="792000" y="6264000"/>
            <a:ext cx="3164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Usé</a:t>
            </a:r>
            <a:endParaRPr b="0" lang="en-US" sz="1800" spc="-1" strike="noStrike">
              <a:solidFill>
                <a:srgbClr val="000000"/>
              </a:solidFill>
              <a:latin typeface="Calibri"/>
            </a:endParaRPr>
          </a:p>
        </p:txBody>
      </p:sp>
      <p:sp>
        <p:nvSpPr>
          <p:cNvPr id="147" name="CustomShape 4"/>
          <p:cNvSpPr/>
          <p:nvPr/>
        </p:nvSpPr>
        <p:spPr>
          <a:xfrm>
            <a:off x="4752000" y="6336000"/>
            <a:ext cx="2804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Totalement usé</a:t>
            </a:r>
            <a:endParaRPr b="0" lang="en-US" sz="1800" spc="-1" strike="noStrike">
              <a:solidFill>
                <a:srgbClr val="000000"/>
              </a:solidFill>
              <a:latin typeface="Calibri"/>
            </a:endParaRPr>
          </a:p>
        </p:txBody>
      </p:sp>
      <p:sp>
        <p:nvSpPr>
          <p:cNvPr id="148" name="CustomShape 5"/>
          <p:cNvSpPr/>
          <p:nvPr/>
        </p:nvSpPr>
        <p:spPr>
          <a:xfrm>
            <a:off x="1080000" y="401760"/>
            <a:ext cx="2372040" cy="5468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000" spc="-1" strike="noStrike">
                <a:solidFill>
                  <a:srgbClr val="009cb3"/>
                </a:solidFill>
                <a:latin typeface="GothamMedium"/>
                <a:ea typeface="DejaVu Sans"/>
              </a:rPr>
              <a:t>Pignons</a:t>
            </a:r>
            <a:endParaRPr b="0" lang="en-US" sz="3000" spc="-1" strike="noStrike">
              <a:solidFill>
                <a:srgbClr val="000000"/>
              </a:solidFill>
              <a:latin typeface="Calibri"/>
            </a:endParaRPr>
          </a:p>
        </p:txBody>
      </p:sp>
      <p:sp>
        <p:nvSpPr>
          <p:cNvPr id="149" name="CustomShape 6"/>
          <p:cNvSpPr/>
          <p:nvPr/>
        </p:nvSpPr>
        <p:spPr>
          <a:xfrm>
            <a:off x="8136000" y="4032000"/>
            <a:ext cx="3524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Avec dents pointues ou « aileron de requin »</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864000" y="576000"/>
            <a:ext cx="6621120" cy="24660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1800" spc="-1" strike="noStrike">
                <a:solidFill>
                  <a:srgbClr val="009cb3"/>
                </a:solidFill>
                <a:latin typeface="GothamMedium"/>
                <a:ea typeface="DejaVu Sans"/>
              </a:rPr>
              <a:t>Pièces de transmission (chaîne, plateaux et pignons)</a:t>
            </a:r>
            <a:endParaRPr b="0" lang="en-US" sz="1800" spc="-1" strike="noStrike">
              <a:solidFill>
                <a:srgbClr val="000000"/>
              </a:solidFill>
              <a:latin typeface="Calibri"/>
            </a:endParaRPr>
          </a:p>
        </p:txBody>
      </p:sp>
      <p:sp>
        <p:nvSpPr>
          <p:cNvPr id="151" name="CustomShape 2"/>
          <p:cNvSpPr/>
          <p:nvPr/>
        </p:nvSpPr>
        <p:spPr>
          <a:xfrm>
            <a:off x="1008000" y="1440000"/>
            <a:ext cx="10508040" cy="22842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Conseils pour prolonger la durée de vie des pièces de transmission :</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huilez régulièrement votre chaîne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anticiper le changement de vitesse (rétrograder si un obstacle va vous ralentir)</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passer les vitesses au bon moment : n'attendez pas d’être au milieu de la pente pour commencer à changer de vitesse, changez les vitesses une par une lorsque le terrain devient vallonné.</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gérer son effort : mieux vaut « mouliner » que forcer, autant pour son cœur et ses muscles que pour son vélo.</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1291320" y="2736000"/>
            <a:ext cx="8634240" cy="987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2400" spc="-1" strike="noStrike">
                <a:solidFill>
                  <a:srgbClr val="009cb3"/>
                </a:solidFill>
                <a:latin typeface="GothamMedium"/>
                <a:ea typeface="GothamMedium"/>
              </a:rPr>
              <a:t>Deuxième étape :</a:t>
            </a:r>
            <a:endParaRPr b="0" lang="en-US" sz="2400" spc="-1" strike="noStrike">
              <a:solidFill>
                <a:srgbClr val="000000"/>
              </a:solidFill>
              <a:latin typeface="Calibri"/>
            </a:endParaRPr>
          </a:p>
          <a:p>
            <a:pPr defTabSz="914400">
              <a:lnSpc>
                <a:spcPct val="90000"/>
              </a:lnSpc>
            </a:pP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Réutilisation et recyclage des vélos</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CustomShape 1"/>
          <p:cNvSpPr/>
          <p:nvPr/>
        </p:nvSpPr>
        <p:spPr>
          <a:xfrm>
            <a:off x="792000" y="380520"/>
            <a:ext cx="1151460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Où donner un vélo pour le réutiliser ?</a:t>
            </a:r>
            <a:endParaRPr b="0" lang="en-US" sz="3000" spc="-1" strike="noStrike">
              <a:solidFill>
                <a:srgbClr val="000000"/>
              </a:solidFill>
              <a:latin typeface="Calibri"/>
            </a:endParaRPr>
          </a:p>
        </p:txBody>
      </p:sp>
      <p:sp>
        <p:nvSpPr>
          <p:cNvPr id="154" name="CustomShape 2"/>
          <p:cNvSpPr/>
          <p:nvPr/>
        </p:nvSpPr>
        <p:spPr>
          <a:xfrm>
            <a:off x="288000" y="1096200"/>
            <a:ext cx="4031280" cy="44787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Si le vélo est cassé ou s'il nécessite beaucoup de réparations ou des réparations trop chères : mieux vaut jeter votre vélo dans la structure de réutilisation qui pourra :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le démonter pour sélectionner et récupérer certaines pièces détachées afin de les réutiliser</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faire le tri des déchets : jeter uniquement ce qui est irréparable en déchetterie</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Si le vélo ne convient plus : don à une structure de réutilisation, ou vente d'occasion, ou don direct (famille, amis).</a:t>
            </a:r>
            <a:endParaRPr b="0" lang="en-US" sz="1800" spc="-1" strike="noStrike">
              <a:solidFill>
                <a:srgbClr val="000000"/>
              </a:solidFill>
              <a:latin typeface="Calibri"/>
            </a:endParaRPr>
          </a:p>
        </p:txBody>
      </p:sp>
      <p:pic>
        <p:nvPicPr>
          <p:cNvPr id="155" name="Image 154" descr=""/>
          <p:cNvPicPr/>
          <p:nvPr/>
        </p:nvPicPr>
        <p:blipFill>
          <a:blip r:embed="rId1"/>
          <a:stretch/>
        </p:blipFill>
        <p:spPr>
          <a:xfrm>
            <a:off x="4752000" y="990360"/>
            <a:ext cx="6551640" cy="49132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CustomShape 1"/>
          <p:cNvSpPr/>
          <p:nvPr/>
        </p:nvSpPr>
        <p:spPr>
          <a:xfrm>
            <a:off x="545040" y="1827000"/>
            <a:ext cx="11095920" cy="3198240"/>
          </a:xfrm>
          <a:prstGeom prst="rect">
            <a:avLst/>
          </a:prstGeom>
          <a:noFill/>
          <a:ln w="0">
            <a:noFill/>
          </a:ln>
        </p:spPr>
        <p:style>
          <a:lnRef idx="0"/>
          <a:fillRef idx="0"/>
          <a:effectRef idx="0"/>
          <a:fontRef idx="minor"/>
        </p:style>
        <p:txBody>
          <a:bodyPr lIns="90000" rIns="90000" tIns="45000" bIns="45000" anchor="t">
            <a:noAutofit/>
          </a:bodyPr>
          <a:p>
            <a:pPr marL="228600" indent="-223200" algn="just" defTabSz="914400">
              <a:lnSpc>
                <a:spcPct val="90000"/>
              </a:lnSpc>
              <a:spcBef>
                <a:spcPts val="1001"/>
              </a:spcBef>
              <a:buClr>
                <a:srgbClr val="000000"/>
              </a:buClr>
              <a:buSzPct val="45000"/>
              <a:buFont typeface="Wingdings" charset="2"/>
              <a:buChar char=""/>
            </a:pPr>
            <a:r>
              <a:rPr b="0" lang="fr-FR" sz="2000" spc="-1" strike="noStrike">
                <a:solidFill>
                  <a:srgbClr val="000000"/>
                </a:solidFill>
                <a:latin typeface="Calibri"/>
                <a:ea typeface="Times New Roman"/>
              </a:rPr>
              <a:t>Prolongation de la durée de vie des vélos</a:t>
            </a:r>
            <a:endParaRPr b="0" lang="en-US" sz="2000" spc="-1" strike="noStrike">
              <a:solidFill>
                <a:srgbClr val="000000"/>
              </a:solidFill>
              <a:latin typeface="Calibri"/>
            </a:endParaRPr>
          </a:p>
          <a:p>
            <a:pPr marL="228600" indent="-223200" algn="just" defTabSz="914400">
              <a:lnSpc>
                <a:spcPct val="90000"/>
              </a:lnSpc>
              <a:spcBef>
                <a:spcPts val="1001"/>
              </a:spcBef>
              <a:buClr>
                <a:srgbClr val="000000"/>
              </a:buClr>
              <a:buSzPct val="45000"/>
              <a:buFont typeface="Wingdings" charset="2"/>
              <a:buChar char=""/>
            </a:pPr>
            <a:r>
              <a:rPr b="0" lang="fr-FR" sz="2000" spc="-1" strike="noStrike">
                <a:solidFill>
                  <a:srgbClr val="000000"/>
                </a:solidFill>
                <a:latin typeface="Calibri"/>
                <a:ea typeface="Times New Roman"/>
              </a:rPr>
              <a:t>Les vélos sont l'un des produits les plus durables, grâce à la disponibilité des pièces de rechange et à la simplicité de sa mécanique. Contrairement à de nombreux produits, l’étape de fin de vie signifie souvent le début d’une seconde vie. La réutilisation des vélos est facile et, dans le pire des cas, il est souvent possible de conserver certains composants.</a:t>
            </a:r>
            <a:endParaRPr b="0" lang="en-US" sz="2000" spc="-1" strike="noStrike">
              <a:solidFill>
                <a:srgbClr val="000000"/>
              </a:solidFill>
              <a:latin typeface="Calibri"/>
            </a:endParaRPr>
          </a:p>
          <a:p>
            <a:pPr marL="228600" indent="-223200" algn="just" defTabSz="914400">
              <a:lnSpc>
                <a:spcPct val="90000"/>
              </a:lnSpc>
              <a:spcBef>
                <a:spcPts val="1001"/>
              </a:spcBef>
              <a:buClr>
                <a:srgbClr val="000000"/>
              </a:buClr>
              <a:buSzPct val="45000"/>
              <a:buFont typeface="Wingdings" charset="2"/>
              <a:buChar char=""/>
            </a:pPr>
            <a:r>
              <a:rPr b="0" lang="fr-FR" sz="2000" spc="-1" strike="noStrike">
                <a:solidFill>
                  <a:srgbClr val="000000"/>
                </a:solidFill>
                <a:latin typeface="Calibri"/>
                <a:ea typeface="Times New Roman"/>
              </a:rPr>
              <a:t>Pour ce faire, l'objectif est de connaître quelles pièces s'usent sur un vélo, lesquelles sont réparables et quand les changer.</a:t>
            </a:r>
            <a:endParaRPr b="0" lang="en-US" sz="2000" spc="-1" strike="noStrike">
              <a:solidFill>
                <a:srgbClr val="000000"/>
              </a:solidFill>
              <a:latin typeface="Calibri"/>
            </a:endParaRPr>
          </a:p>
          <a:p>
            <a:pPr marL="228600" indent="-223200" algn="just" defTabSz="914400">
              <a:lnSpc>
                <a:spcPct val="90000"/>
              </a:lnSpc>
              <a:spcBef>
                <a:spcPts val="1001"/>
              </a:spcBef>
              <a:buClr>
                <a:srgbClr val="000000"/>
              </a:buClr>
              <a:buSzPct val="45000"/>
              <a:buFont typeface="Wingdings" charset="2"/>
              <a:buChar char=""/>
            </a:pPr>
            <a:r>
              <a:rPr b="0" lang="fr-FR" sz="2000" spc="-1" strike="noStrike">
                <a:solidFill>
                  <a:srgbClr val="000000"/>
                </a:solidFill>
                <a:latin typeface="Calibri"/>
                <a:ea typeface="Times New Roman"/>
              </a:rPr>
              <a:t>Pour une élimination appropriée, il est nécessaire de connaître les acteurs investis dans le domaine de la réutilisation du vélo.</a:t>
            </a:r>
            <a:endParaRPr b="0" lang="en-US" sz="2000" spc="-1" strike="noStrike">
              <a:solidFill>
                <a:srgbClr val="000000"/>
              </a:solidFill>
              <a:latin typeface="Calibri"/>
            </a:endParaRPr>
          </a:p>
          <a:p>
            <a:pPr marL="228600" indent="-223200" algn="just" defTabSz="914400">
              <a:lnSpc>
                <a:spcPct val="90000"/>
              </a:lnSpc>
              <a:spcBef>
                <a:spcPts val="1001"/>
              </a:spcBef>
              <a:buClr>
                <a:srgbClr val="000000"/>
              </a:buClr>
              <a:buSzPct val="45000"/>
              <a:buFont typeface="Wingdings" charset="2"/>
              <a:buChar char=""/>
            </a:pPr>
            <a:r>
              <a:rPr b="0" lang="fr-FR" sz="2000" spc="-1" strike="noStrike">
                <a:solidFill>
                  <a:srgbClr val="000000"/>
                </a:solidFill>
                <a:latin typeface="Calibri"/>
                <a:ea typeface="Times New Roman"/>
              </a:rPr>
              <a:t>Le but de cette formation est de donner aux enfants des connaissances clés sur la réutilisation et l'élimination des vélos et de leurs composants.</a:t>
            </a:r>
            <a:endParaRPr b="0" lang="en-US" sz="2000" spc="-1" strike="noStrike">
              <a:solidFill>
                <a:srgbClr val="000000"/>
              </a:solidFill>
              <a:latin typeface="Calibri"/>
            </a:endParaRPr>
          </a:p>
        </p:txBody>
      </p:sp>
      <p:sp>
        <p:nvSpPr>
          <p:cNvPr id="95" name="CustomShape 2"/>
          <p:cNvSpPr/>
          <p:nvPr/>
        </p:nvSpPr>
        <p:spPr>
          <a:xfrm>
            <a:off x="410760" y="525600"/>
            <a:ext cx="10837080" cy="475560"/>
          </a:xfrm>
          <a:prstGeom prst="rect">
            <a:avLst/>
          </a:prstGeom>
          <a:noFill/>
          <a:ln w="0">
            <a:noFill/>
          </a:ln>
        </p:spPr>
        <p:style>
          <a:lnRef idx="0"/>
          <a:fillRef idx="0"/>
          <a:effectRef idx="0"/>
          <a:fontRef idx="minor"/>
        </p:style>
        <p:txBody>
          <a:bodyPr lIns="90000" rIns="90000" tIns="45000" bIns="45000" anchor="t">
            <a:normAutofit fontScale="96666"/>
          </a:bodyPr>
          <a:p>
            <a:pPr defTabSz="914400">
              <a:lnSpc>
                <a:spcPct val="90000"/>
              </a:lnSpc>
            </a:pPr>
            <a:r>
              <a:rPr b="0" lang="fr-FR" sz="3000" spc="-1" strike="noStrike">
                <a:solidFill>
                  <a:srgbClr val="009cb3"/>
                </a:solidFill>
                <a:latin typeface="GothamMedium"/>
                <a:ea typeface="GothamMedium"/>
              </a:rPr>
              <a:t>Les objectifs de ce module de formation</a:t>
            </a:r>
            <a:endParaRPr b="0" lang="en-US" sz="3000" spc="-1" strike="noStrike">
              <a:solidFill>
                <a:srgbClr val="000000"/>
              </a:solidFill>
              <a:latin typeface="Calibri"/>
            </a:endParaRPr>
          </a:p>
        </p:txBody>
      </p:sp>
      <p:sp>
        <p:nvSpPr>
          <p:cNvPr id="96" name="CustomShape 3"/>
          <p:cNvSpPr/>
          <p:nvPr/>
        </p:nvSpPr>
        <p:spPr>
          <a:xfrm>
            <a:off x="562680" y="6256800"/>
            <a:ext cx="2737080" cy="35892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pPr>
            <a:r>
              <a:rPr b="0" lang="fr-FR" sz="1200" spc="-1" strike="noStrike">
                <a:solidFill>
                  <a:srgbClr val="8b8b8b"/>
                </a:solidFill>
                <a:latin typeface="Calibri"/>
                <a:ea typeface="DejaVu Sans"/>
              </a:rPr>
              <a:t>\ Luogo e data</a:t>
            </a:r>
            <a:endParaRPr b="0" lang="en-US" sz="1200" spc="-1" strike="noStrike">
              <a:solidFill>
                <a:srgbClr val="000000"/>
              </a:solidFill>
              <a:latin typeface="Calibri"/>
            </a:endParaRPr>
          </a:p>
        </p:txBody>
      </p:sp>
      <p:sp>
        <p:nvSpPr>
          <p:cNvPr id="97" name="CustomShape 4"/>
          <p:cNvSpPr/>
          <p:nvPr/>
        </p:nvSpPr>
        <p:spPr>
          <a:xfrm>
            <a:off x="410760" y="6256800"/>
            <a:ext cx="494280" cy="35892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pPr>
            <a:fld id="{FEDE869F-B48F-457D-A70E-28C11BB71AA7}" type="slidenum">
              <a:rPr b="0" lang="fr-FR" sz="1200" spc="-1" strike="noStrike">
                <a:solidFill>
                  <a:srgbClr val="8b8b8b"/>
                </a:solidFill>
                <a:latin typeface="Calibri"/>
                <a:ea typeface="DejaVu Sans"/>
              </a:rPr>
              <a:t>&lt;number&gt;</a:t>
            </a:fld>
            <a:endParaRPr b="0" lang="en-US"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Image 155" descr=""/>
          <p:cNvPicPr/>
          <p:nvPr/>
        </p:nvPicPr>
        <p:blipFill>
          <a:blip r:embed="rId1"/>
          <a:stretch/>
        </p:blipFill>
        <p:spPr>
          <a:xfrm>
            <a:off x="6192000" y="1481760"/>
            <a:ext cx="2448720" cy="3266280"/>
          </a:xfrm>
          <a:prstGeom prst="rect">
            <a:avLst/>
          </a:prstGeom>
          <a:ln w="0">
            <a:noFill/>
          </a:ln>
        </p:spPr>
      </p:pic>
      <p:pic>
        <p:nvPicPr>
          <p:cNvPr id="157" name="Image 156" descr=""/>
          <p:cNvPicPr/>
          <p:nvPr/>
        </p:nvPicPr>
        <p:blipFill>
          <a:blip r:embed="rId2"/>
          <a:stretch/>
        </p:blipFill>
        <p:spPr>
          <a:xfrm>
            <a:off x="1811160" y="3500280"/>
            <a:ext cx="3872880" cy="2903760"/>
          </a:xfrm>
          <a:prstGeom prst="rect">
            <a:avLst/>
          </a:prstGeom>
          <a:ln w="0">
            <a:noFill/>
          </a:ln>
        </p:spPr>
      </p:pic>
      <p:pic>
        <p:nvPicPr>
          <p:cNvPr id="158" name="Image 157" descr=""/>
          <p:cNvPicPr/>
          <p:nvPr/>
        </p:nvPicPr>
        <p:blipFill>
          <a:blip r:embed="rId3"/>
          <a:stretch/>
        </p:blipFill>
        <p:spPr>
          <a:xfrm>
            <a:off x="9000000" y="1252800"/>
            <a:ext cx="2804040" cy="4218840"/>
          </a:xfrm>
          <a:prstGeom prst="rect">
            <a:avLst/>
          </a:prstGeom>
          <a:ln w="0">
            <a:noFill/>
          </a:ln>
        </p:spPr>
      </p:pic>
      <p:pic>
        <p:nvPicPr>
          <p:cNvPr id="159" name="Image 158" descr=""/>
          <p:cNvPicPr/>
          <p:nvPr/>
        </p:nvPicPr>
        <p:blipFill>
          <a:blip r:embed="rId4"/>
          <a:stretch/>
        </p:blipFill>
        <p:spPr>
          <a:xfrm>
            <a:off x="2448000" y="1008000"/>
            <a:ext cx="3164040" cy="2372040"/>
          </a:xfrm>
          <a:prstGeom prst="rect">
            <a:avLst/>
          </a:prstGeom>
          <a:ln w="0">
            <a:noFill/>
          </a:ln>
        </p:spPr>
      </p:pic>
      <p:sp>
        <p:nvSpPr>
          <p:cNvPr id="160" name="CustomShape 1"/>
          <p:cNvSpPr/>
          <p:nvPr/>
        </p:nvSpPr>
        <p:spPr>
          <a:xfrm>
            <a:off x="432000" y="525240"/>
            <a:ext cx="1151460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Comment recycler les pièces détachées d’un vélo ?</a:t>
            </a:r>
            <a:endParaRPr b="0" lang="en-US" sz="3000" spc="-1" strike="noStrike">
              <a:solidFill>
                <a:srgbClr val="000000"/>
              </a:solidFill>
              <a:latin typeface="Calibri"/>
            </a:endParaRPr>
          </a:p>
        </p:txBody>
      </p:sp>
      <p:sp>
        <p:nvSpPr>
          <p:cNvPr id="161" name="CustomShape 2"/>
          <p:cNvSpPr/>
          <p:nvPr/>
        </p:nvSpPr>
        <p:spPr>
          <a:xfrm>
            <a:off x="504000" y="3888000"/>
            <a:ext cx="12236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Dessous de plat</a:t>
            </a:r>
            <a:endParaRPr b="0" lang="en-US" sz="1800" spc="-1" strike="noStrike">
              <a:solidFill>
                <a:srgbClr val="000000"/>
              </a:solidFill>
              <a:latin typeface="Calibri"/>
            </a:endParaRPr>
          </a:p>
        </p:txBody>
      </p:sp>
      <p:sp>
        <p:nvSpPr>
          <p:cNvPr id="162" name="CustomShape 3"/>
          <p:cNvSpPr/>
          <p:nvPr/>
        </p:nvSpPr>
        <p:spPr>
          <a:xfrm>
            <a:off x="864000" y="1368000"/>
            <a:ext cx="1508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Porte-manteaux</a:t>
            </a:r>
            <a:endParaRPr b="0" lang="en-US" sz="1800" spc="-1" strike="noStrike">
              <a:solidFill>
                <a:srgbClr val="000000"/>
              </a:solidFill>
              <a:latin typeface="Calibri"/>
            </a:endParaRPr>
          </a:p>
        </p:txBody>
      </p:sp>
      <p:sp>
        <p:nvSpPr>
          <p:cNvPr id="163" name="CustomShape 4"/>
          <p:cNvSpPr/>
          <p:nvPr/>
        </p:nvSpPr>
        <p:spPr>
          <a:xfrm>
            <a:off x="6624000" y="4896000"/>
            <a:ext cx="1652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Chandeliers</a:t>
            </a:r>
            <a:endParaRPr b="0" lang="en-US" sz="1800" spc="-1" strike="noStrike">
              <a:solidFill>
                <a:srgbClr val="000000"/>
              </a:solidFill>
              <a:latin typeface="Calibri"/>
            </a:endParaRPr>
          </a:p>
        </p:txBody>
      </p:sp>
      <p:sp>
        <p:nvSpPr>
          <p:cNvPr id="164" name="CustomShape 5"/>
          <p:cNvSpPr/>
          <p:nvPr/>
        </p:nvSpPr>
        <p:spPr>
          <a:xfrm>
            <a:off x="9216000" y="4968000"/>
            <a:ext cx="23756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Porte papier toilettes</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786240" y="380520"/>
            <a:ext cx="1151460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Comment recycler les pièces détachées d’un vélo ?</a:t>
            </a:r>
            <a:endParaRPr b="0" lang="en-US" sz="3000" spc="-1" strike="noStrike">
              <a:solidFill>
                <a:srgbClr val="000000"/>
              </a:solidFill>
              <a:latin typeface="Calibri"/>
            </a:endParaRPr>
          </a:p>
        </p:txBody>
      </p:sp>
      <p:pic>
        <p:nvPicPr>
          <p:cNvPr id="166" name="Image 165" descr=""/>
          <p:cNvPicPr/>
          <p:nvPr/>
        </p:nvPicPr>
        <p:blipFill>
          <a:blip r:embed="rId1"/>
          <a:stretch/>
        </p:blipFill>
        <p:spPr>
          <a:xfrm>
            <a:off x="8812800" y="3456000"/>
            <a:ext cx="2415240" cy="1810440"/>
          </a:xfrm>
          <a:prstGeom prst="rect">
            <a:avLst/>
          </a:prstGeom>
          <a:ln w="0">
            <a:noFill/>
          </a:ln>
        </p:spPr>
      </p:pic>
      <p:pic>
        <p:nvPicPr>
          <p:cNvPr id="167" name="Image 166" descr=""/>
          <p:cNvPicPr/>
          <p:nvPr/>
        </p:nvPicPr>
        <p:blipFill>
          <a:blip r:embed="rId2"/>
          <a:stretch/>
        </p:blipFill>
        <p:spPr>
          <a:xfrm>
            <a:off x="4536000" y="1203480"/>
            <a:ext cx="3747960" cy="4998960"/>
          </a:xfrm>
          <a:prstGeom prst="rect">
            <a:avLst/>
          </a:prstGeom>
          <a:ln w="0">
            <a:noFill/>
          </a:ln>
        </p:spPr>
      </p:pic>
      <p:pic>
        <p:nvPicPr>
          <p:cNvPr id="168" name="Image 167" descr=""/>
          <p:cNvPicPr/>
          <p:nvPr/>
        </p:nvPicPr>
        <p:blipFill>
          <a:blip r:embed="rId3"/>
          <a:stretch/>
        </p:blipFill>
        <p:spPr>
          <a:xfrm>
            <a:off x="9288000" y="936000"/>
            <a:ext cx="2223360" cy="1666440"/>
          </a:xfrm>
          <a:prstGeom prst="rect">
            <a:avLst/>
          </a:prstGeom>
          <a:ln w="0">
            <a:noFill/>
          </a:ln>
        </p:spPr>
      </p:pic>
      <p:pic>
        <p:nvPicPr>
          <p:cNvPr id="169" name="Image 168" descr=""/>
          <p:cNvPicPr/>
          <p:nvPr/>
        </p:nvPicPr>
        <p:blipFill>
          <a:blip r:embed="rId4"/>
          <a:stretch/>
        </p:blipFill>
        <p:spPr>
          <a:xfrm>
            <a:off x="712080" y="2880000"/>
            <a:ext cx="2667960" cy="3558600"/>
          </a:xfrm>
          <a:prstGeom prst="rect">
            <a:avLst/>
          </a:prstGeom>
          <a:ln w="0">
            <a:noFill/>
          </a:ln>
        </p:spPr>
      </p:pic>
      <p:sp>
        <p:nvSpPr>
          <p:cNvPr id="170" name="CustomShape 2"/>
          <p:cNvSpPr/>
          <p:nvPr/>
        </p:nvSpPr>
        <p:spPr>
          <a:xfrm>
            <a:off x="720000" y="1440000"/>
            <a:ext cx="2876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Quelques idées avec des chaînes usées</a:t>
            </a:r>
            <a:endParaRPr b="0" lang="en-US" sz="1800" spc="-1" strike="noStrike">
              <a:solidFill>
                <a:srgbClr val="000000"/>
              </a:solidFill>
              <a:latin typeface="Calibri"/>
            </a:endParaRPr>
          </a:p>
        </p:txBody>
      </p:sp>
      <p:sp>
        <p:nvSpPr>
          <p:cNvPr id="171" name="CustomShape 3"/>
          <p:cNvSpPr/>
          <p:nvPr/>
        </p:nvSpPr>
        <p:spPr>
          <a:xfrm>
            <a:off x="1080000" y="2520000"/>
            <a:ext cx="2156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Une attache - selle</a:t>
            </a:r>
            <a:endParaRPr b="0" lang="en-US" sz="1800" spc="-1" strike="noStrike">
              <a:solidFill>
                <a:srgbClr val="000000"/>
              </a:solidFill>
              <a:latin typeface="Calibri"/>
            </a:endParaRPr>
          </a:p>
        </p:txBody>
      </p:sp>
      <p:sp>
        <p:nvSpPr>
          <p:cNvPr id="172" name="CustomShape 4"/>
          <p:cNvSpPr/>
          <p:nvPr/>
        </p:nvSpPr>
        <p:spPr>
          <a:xfrm>
            <a:off x="9000000" y="5400000"/>
            <a:ext cx="2084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Un cadre</a:t>
            </a:r>
            <a:endParaRPr b="0" lang="en-US" sz="1800" spc="-1" strike="noStrike">
              <a:solidFill>
                <a:srgbClr val="000000"/>
              </a:solidFill>
              <a:latin typeface="Calibri"/>
            </a:endParaRPr>
          </a:p>
        </p:txBody>
      </p:sp>
      <p:sp>
        <p:nvSpPr>
          <p:cNvPr id="173" name="CustomShape 5"/>
          <p:cNvSpPr/>
          <p:nvPr/>
        </p:nvSpPr>
        <p:spPr>
          <a:xfrm>
            <a:off x="9288000" y="2736000"/>
            <a:ext cx="1940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Porte-clé</a:t>
            </a:r>
            <a:endParaRPr b="0" lang="en-US" sz="1800" spc="-1" strike="noStrike">
              <a:solidFill>
                <a:srgbClr val="000000"/>
              </a:solidFill>
              <a:latin typeface="Calibri"/>
            </a:endParaRPr>
          </a:p>
        </p:txBody>
      </p:sp>
      <p:sp>
        <p:nvSpPr>
          <p:cNvPr id="174" name="CustomShape 6"/>
          <p:cNvSpPr/>
          <p:nvPr/>
        </p:nvSpPr>
        <p:spPr>
          <a:xfrm>
            <a:off x="4536000" y="5760000"/>
            <a:ext cx="12236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Une horloge</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Image 174" descr=""/>
          <p:cNvPicPr/>
          <p:nvPr/>
        </p:nvPicPr>
        <p:blipFill>
          <a:blip r:embed="rId1"/>
          <a:stretch/>
        </p:blipFill>
        <p:spPr>
          <a:xfrm>
            <a:off x="6414480" y="2078280"/>
            <a:ext cx="4021560" cy="2669760"/>
          </a:xfrm>
          <a:prstGeom prst="rect">
            <a:avLst/>
          </a:prstGeom>
          <a:ln w="0">
            <a:noFill/>
          </a:ln>
        </p:spPr>
      </p:pic>
      <p:pic>
        <p:nvPicPr>
          <p:cNvPr id="176" name="Image 175" descr=""/>
          <p:cNvPicPr/>
          <p:nvPr/>
        </p:nvPicPr>
        <p:blipFill>
          <a:blip r:embed="rId2"/>
          <a:stretch/>
        </p:blipFill>
        <p:spPr>
          <a:xfrm>
            <a:off x="659160" y="1368000"/>
            <a:ext cx="5312880" cy="3983760"/>
          </a:xfrm>
          <a:prstGeom prst="rect">
            <a:avLst/>
          </a:prstGeom>
          <a:ln w="0">
            <a:noFill/>
          </a:ln>
        </p:spPr>
      </p:pic>
      <p:sp>
        <p:nvSpPr>
          <p:cNvPr id="177" name="CustomShape 1"/>
          <p:cNvSpPr/>
          <p:nvPr/>
        </p:nvSpPr>
        <p:spPr>
          <a:xfrm>
            <a:off x="1024200" y="288000"/>
            <a:ext cx="10639440" cy="5468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000" spc="-1" strike="noStrike">
                <a:solidFill>
                  <a:srgbClr val="009cb3"/>
                </a:solidFill>
                <a:latin typeface="GothamMedium"/>
                <a:ea typeface="DejaVu Sans"/>
              </a:rPr>
              <a:t>Comment recycler les pièces détachées d’un vélo ?</a:t>
            </a:r>
            <a:endParaRPr b="0" lang="en-US" sz="3000" spc="-1" strike="noStrike">
              <a:solidFill>
                <a:srgbClr val="000000"/>
              </a:solidFill>
              <a:latin typeface="Calibri"/>
            </a:endParaRPr>
          </a:p>
        </p:txBody>
      </p:sp>
      <p:sp>
        <p:nvSpPr>
          <p:cNvPr id="178" name="CustomShape 2"/>
          <p:cNvSpPr/>
          <p:nvPr/>
        </p:nvSpPr>
        <p:spPr>
          <a:xfrm>
            <a:off x="6912000" y="1224000"/>
            <a:ext cx="45356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Avec des chambres à air usagées: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Bagues ou porte-monnaie par exemple</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Image 178" descr=""/>
          <p:cNvPicPr/>
          <p:nvPr/>
        </p:nvPicPr>
        <p:blipFill>
          <a:blip r:embed="rId1"/>
          <a:stretch/>
        </p:blipFill>
        <p:spPr>
          <a:xfrm>
            <a:off x="5843520" y="854640"/>
            <a:ext cx="5672880" cy="4253760"/>
          </a:xfrm>
          <a:prstGeom prst="rect">
            <a:avLst/>
          </a:prstGeom>
          <a:ln w="0">
            <a:noFill/>
          </a:ln>
        </p:spPr>
      </p:pic>
      <p:pic>
        <p:nvPicPr>
          <p:cNvPr id="180" name="Image 179" descr=""/>
          <p:cNvPicPr/>
          <p:nvPr/>
        </p:nvPicPr>
        <p:blipFill>
          <a:blip r:embed="rId2"/>
          <a:stretch/>
        </p:blipFill>
        <p:spPr>
          <a:xfrm>
            <a:off x="720000" y="1512000"/>
            <a:ext cx="4316040" cy="3236040"/>
          </a:xfrm>
          <a:prstGeom prst="rect">
            <a:avLst/>
          </a:prstGeom>
          <a:ln w="0">
            <a:noFill/>
          </a:ln>
        </p:spPr>
      </p:pic>
      <p:pic>
        <p:nvPicPr>
          <p:cNvPr id="181" name="Image 180" descr=""/>
          <p:cNvPicPr/>
          <p:nvPr/>
        </p:nvPicPr>
        <p:blipFill>
          <a:blip r:embed="rId3"/>
          <a:stretch/>
        </p:blipFill>
        <p:spPr>
          <a:xfrm>
            <a:off x="1512000" y="4176000"/>
            <a:ext cx="2660040" cy="1994040"/>
          </a:xfrm>
          <a:prstGeom prst="rect">
            <a:avLst/>
          </a:prstGeom>
          <a:ln w="0">
            <a:noFill/>
          </a:ln>
        </p:spPr>
      </p:pic>
      <p:sp>
        <p:nvSpPr>
          <p:cNvPr id="182" name="CustomShape 1"/>
          <p:cNvSpPr/>
          <p:nvPr/>
        </p:nvSpPr>
        <p:spPr>
          <a:xfrm>
            <a:off x="1024560" y="288000"/>
            <a:ext cx="10135080" cy="5468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000" spc="-1" strike="noStrike">
                <a:solidFill>
                  <a:srgbClr val="009cb3"/>
                </a:solidFill>
                <a:latin typeface="GothamMedium"/>
                <a:ea typeface="DejaVu Sans"/>
              </a:rPr>
              <a:t>Comment recycler les pièces détachées d’un vélo ?</a:t>
            </a:r>
            <a:endParaRPr b="0" lang="en-US" sz="3000" spc="-1" strike="noStrike">
              <a:solidFill>
                <a:srgbClr val="000000"/>
              </a:solidFill>
              <a:latin typeface="Calibri"/>
            </a:endParaRPr>
          </a:p>
        </p:txBody>
      </p:sp>
      <p:sp>
        <p:nvSpPr>
          <p:cNvPr id="183" name="CustomShape 2"/>
          <p:cNvSpPr/>
          <p:nvPr/>
        </p:nvSpPr>
        <p:spPr>
          <a:xfrm>
            <a:off x="576000" y="1165680"/>
            <a:ext cx="49676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Sangle avec chambre à air et un rayon en inox </a:t>
            </a:r>
            <a:endParaRPr b="0" lang="en-US" sz="1800" spc="-1" strike="noStrike">
              <a:solidFill>
                <a:srgbClr val="000000"/>
              </a:solidFill>
              <a:latin typeface="Calibri"/>
            </a:endParaRPr>
          </a:p>
        </p:txBody>
      </p:sp>
      <p:sp>
        <p:nvSpPr>
          <p:cNvPr id="184" name="CustomShape 3"/>
          <p:cNvSpPr/>
          <p:nvPr/>
        </p:nvSpPr>
        <p:spPr>
          <a:xfrm>
            <a:off x="6624000" y="5328000"/>
            <a:ext cx="4460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Ceintures, avec pneu et pignon</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Image 184" descr=""/>
          <p:cNvPicPr/>
          <p:nvPr/>
        </p:nvPicPr>
        <p:blipFill>
          <a:blip r:embed="rId1"/>
          <a:stretch/>
        </p:blipFill>
        <p:spPr>
          <a:xfrm>
            <a:off x="2088000" y="1152000"/>
            <a:ext cx="6623640" cy="4966920"/>
          </a:xfrm>
          <a:prstGeom prst="rect">
            <a:avLst/>
          </a:prstGeom>
          <a:ln w="0">
            <a:noFill/>
          </a:ln>
        </p:spPr>
      </p:pic>
      <p:sp>
        <p:nvSpPr>
          <p:cNvPr id="186" name="CustomShape 1"/>
          <p:cNvSpPr/>
          <p:nvPr/>
        </p:nvSpPr>
        <p:spPr>
          <a:xfrm>
            <a:off x="1024920" y="288000"/>
            <a:ext cx="10350720" cy="5468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000" spc="-1" strike="noStrike">
                <a:solidFill>
                  <a:srgbClr val="009cb3"/>
                </a:solidFill>
                <a:latin typeface="GothamMedium"/>
                <a:ea typeface="DejaVu Sans"/>
              </a:rPr>
              <a:t>Comment recycler les pièces détachées d’un vélo ?</a:t>
            </a:r>
            <a:endParaRPr b="0" lang="en-US" sz="3000" spc="-1" strike="noStrike">
              <a:solidFill>
                <a:srgbClr val="000000"/>
              </a:solidFill>
              <a:latin typeface="Calibri"/>
            </a:endParaRPr>
          </a:p>
        </p:txBody>
      </p:sp>
      <p:sp>
        <p:nvSpPr>
          <p:cNvPr id="187" name="CustomShape 2"/>
          <p:cNvSpPr/>
          <p:nvPr/>
        </p:nvSpPr>
        <p:spPr>
          <a:xfrm>
            <a:off x="216000" y="1368000"/>
            <a:ext cx="18680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Vélo smoothies</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1291320" y="2736000"/>
            <a:ext cx="8634240" cy="987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2400" spc="-1" strike="noStrike">
                <a:solidFill>
                  <a:srgbClr val="009cb3"/>
                </a:solidFill>
                <a:latin typeface="GothamMedium"/>
                <a:ea typeface="GothamMedium"/>
              </a:rPr>
              <a:t>Troisième étape :</a:t>
            </a:r>
            <a:endParaRPr b="0" lang="en-US" sz="2400" spc="-1" strike="noStrike">
              <a:solidFill>
                <a:srgbClr val="000000"/>
              </a:solidFill>
              <a:latin typeface="Calibri"/>
            </a:endParaRPr>
          </a:p>
          <a:p>
            <a:pPr defTabSz="914400">
              <a:lnSpc>
                <a:spcPct val="90000"/>
              </a:lnSpc>
            </a:pP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Jetez votre vélo dans une déchetterie pour le recyclage</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CustomShape 1"/>
          <p:cNvSpPr/>
          <p:nvPr/>
        </p:nvSpPr>
        <p:spPr>
          <a:xfrm>
            <a:off x="1152000" y="360360"/>
            <a:ext cx="9786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Où et pourquoi donner les vélos au recyclage ?</a:t>
            </a:r>
            <a:endParaRPr b="0" lang="en-US" sz="3000" spc="-1" strike="noStrike">
              <a:solidFill>
                <a:srgbClr val="000000"/>
              </a:solidFill>
              <a:latin typeface="Calibri"/>
            </a:endParaRPr>
          </a:p>
        </p:txBody>
      </p:sp>
      <p:sp>
        <p:nvSpPr>
          <p:cNvPr id="190" name="CustomShape 2"/>
          <p:cNvSpPr/>
          <p:nvPr/>
        </p:nvSpPr>
        <p:spPr>
          <a:xfrm>
            <a:off x="649440" y="1918800"/>
            <a:ext cx="10867320" cy="3107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Lorsqu'un vélo et/ou des pièces ne sont plus réutilisables, ils deviennent alors des déchets qui seront éliminés selon les protocoles standards (Recyclage des matériaux en déchetterie) :</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valorisation matière : les métaux peuvent bénéficier du recyclage. Les métaux sont ensuite transportés vers un centre de tri magnétique qui sépare l'aluminium de l'acier : ils sont fondus et purifiés, puis ils retrouvent l'état de matières premières sous forme de lingots, de bobines ou encore de barres.</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valorisation énergétique : les autres matières sont orientées vers l'incinération ; en plastique par exemple</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 stockage : enfin, les matériaux seront mis en déchetterie.</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786240" y="1423800"/>
            <a:ext cx="9879480" cy="16837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fr-FR" sz="1800" spc="-1" strike="noStrike">
              <a:solidFill>
                <a:srgbClr val="000000"/>
              </a:solidFill>
              <a:latin typeface="Arial"/>
              <a:ea typeface="DejaVu Sans"/>
            </a:endParaRPr>
          </a:p>
        </p:txBody>
      </p:sp>
      <p:sp>
        <p:nvSpPr>
          <p:cNvPr id="192" name="CustomShape 2"/>
          <p:cNvSpPr/>
          <p:nvPr/>
        </p:nvSpPr>
        <p:spPr>
          <a:xfrm>
            <a:off x="410760" y="525600"/>
            <a:ext cx="10837080" cy="475560"/>
          </a:xfrm>
          <a:prstGeom prst="rect">
            <a:avLst/>
          </a:prstGeom>
          <a:noFill/>
          <a:ln w="0">
            <a:noFill/>
          </a:ln>
        </p:spPr>
        <p:style>
          <a:lnRef idx="0"/>
          <a:fillRef idx="0"/>
          <a:effectRef idx="0"/>
          <a:fontRef idx="minor"/>
        </p:style>
        <p:txBody>
          <a:bodyPr lIns="90000" rIns="90000" tIns="45000" bIns="45000" anchor="t">
            <a:normAutofit fontScale="96666"/>
          </a:bodyPr>
          <a:p>
            <a:pPr defTabSz="914400">
              <a:lnSpc>
                <a:spcPct val="90000"/>
              </a:lnSpc>
            </a:pPr>
            <a:r>
              <a:rPr b="0" lang="fr-FR" sz="3000" spc="-1" strike="noStrike">
                <a:solidFill>
                  <a:srgbClr val="009cb3"/>
                </a:solidFill>
                <a:latin typeface="GothamMedium"/>
                <a:ea typeface="GothamMedium"/>
              </a:rPr>
              <a:t>Une mission </a:t>
            </a:r>
            <a:endParaRPr b="0" lang="en-US" sz="3000" spc="-1" strike="noStrike">
              <a:solidFill>
                <a:srgbClr val="000000"/>
              </a:solidFill>
              <a:latin typeface="Calibri"/>
            </a:endParaRPr>
          </a:p>
        </p:txBody>
      </p:sp>
      <p:sp>
        <p:nvSpPr>
          <p:cNvPr id="193" name="CustomShape 3"/>
          <p:cNvSpPr/>
          <p:nvPr/>
        </p:nvSpPr>
        <p:spPr>
          <a:xfrm>
            <a:off x="562680" y="6256800"/>
            <a:ext cx="2737080" cy="35892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pPr>
            <a:r>
              <a:rPr b="0" lang="fr-FR" sz="1200" spc="-1" strike="noStrike">
                <a:solidFill>
                  <a:srgbClr val="8b8b8b"/>
                </a:solidFill>
                <a:latin typeface="Calibri"/>
                <a:ea typeface="DejaVu Sans"/>
              </a:rPr>
              <a:t>\ Luogo e data</a:t>
            </a:r>
            <a:endParaRPr b="0" lang="en-US" sz="1200" spc="-1" strike="noStrike">
              <a:solidFill>
                <a:srgbClr val="000000"/>
              </a:solidFill>
              <a:latin typeface="Calibri"/>
            </a:endParaRPr>
          </a:p>
        </p:txBody>
      </p:sp>
      <p:sp>
        <p:nvSpPr>
          <p:cNvPr id="194" name="CustomShape 4"/>
          <p:cNvSpPr/>
          <p:nvPr/>
        </p:nvSpPr>
        <p:spPr>
          <a:xfrm>
            <a:off x="410760" y="6256800"/>
            <a:ext cx="494280" cy="35892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pPr>
            <a:fld id="{1AB4FDFC-B572-4A89-920F-7E1904159EB7}" type="slidenum">
              <a:rPr b="0" lang="fr-FR" sz="1200" spc="-1" strike="noStrike">
                <a:solidFill>
                  <a:srgbClr val="8b8b8b"/>
                </a:solidFill>
                <a:latin typeface="Calibri"/>
                <a:ea typeface="DejaVu Sans"/>
              </a:rPr>
              <a:t>&lt;number&gt;</a:t>
            </a:fld>
            <a:endParaRPr b="0" lang="en-US" sz="1200" spc="-1" strike="noStrike">
              <a:solidFill>
                <a:srgbClr val="000000"/>
              </a:solidFill>
              <a:latin typeface="Calibri"/>
            </a:endParaRPr>
          </a:p>
        </p:txBody>
      </p:sp>
      <p:sp>
        <p:nvSpPr>
          <p:cNvPr id="195" name="CustomShape 5"/>
          <p:cNvSpPr/>
          <p:nvPr/>
        </p:nvSpPr>
        <p:spPr>
          <a:xfrm>
            <a:off x="1728000" y="2448000"/>
            <a:ext cx="8202240" cy="15530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3200" spc="-1" strike="noStrike">
                <a:solidFill>
                  <a:srgbClr val="000000"/>
                </a:solidFill>
                <a:latin typeface="Arial"/>
                <a:ea typeface="DejaVu Sans"/>
              </a:rPr>
              <a:t>Trouves un vélo d'occasion ou si tu as déjà un vélo, embellis-le !</a:t>
            </a:r>
            <a:endParaRPr b="0" lang="en-US" sz="3200" spc="-1" strike="noStrike">
              <a:solidFill>
                <a:srgbClr val="000000"/>
              </a:solidFill>
              <a:latin typeface="Calibri"/>
            </a:endParaRPr>
          </a:p>
          <a:p>
            <a:pPr defTabSz="914400">
              <a:lnSpc>
                <a:spcPct val="100000"/>
              </a:lnSpc>
            </a:pPr>
            <a:r>
              <a:rPr b="0" lang="fr-FR" sz="3200" spc="-1" strike="noStrike">
                <a:solidFill>
                  <a:srgbClr val="000000"/>
                </a:solidFill>
                <a:latin typeface="Arial"/>
                <a:ea typeface="DejaVu Sans"/>
              </a:rPr>
              <a:t>C’est parti !</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CustomShape 1"/>
          <p:cNvSpPr/>
          <p:nvPr/>
        </p:nvSpPr>
        <p:spPr>
          <a:xfrm>
            <a:off x="648000" y="569880"/>
            <a:ext cx="9498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Où et comment acquérir un vélo d'occasion ?</a:t>
            </a:r>
            <a:endParaRPr b="0" lang="en-US" sz="3000" spc="-1" strike="noStrike">
              <a:solidFill>
                <a:srgbClr val="000000"/>
              </a:solidFill>
              <a:latin typeface="Calibri"/>
            </a:endParaRPr>
          </a:p>
        </p:txBody>
      </p:sp>
      <p:sp>
        <p:nvSpPr>
          <p:cNvPr id="197" name="CustomShape 2"/>
          <p:cNvSpPr/>
          <p:nvPr/>
        </p:nvSpPr>
        <p:spPr>
          <a:xfrm>
            <a:off x="648000" y="1279800"/>
            <a:ext cx="9930240" cy="2742840"/>
          </a:xfrm>
          <a:prstGeom prst="rect">
            <a:avLst/>
          </a:prstGeom>
          <a:noFill/>
          <a:ln w="0">
            <a:noFill/>
          </a:ln>
        </p:spPr>
        <p:style>
          <a:lnRef idx="0"/>
          <a:fillRef idx="0"/>
          <a:effectRef idx="0"/>
          <a:fontRef idx="minor"/>
        </p:style>
        <p:txBody>
          <a:bodyPr lIns="0" rIns="0" tIns="0" bIns="0" anchor="t">
            <a:spAutoFit/>
          </a:bodyPr>
          <a:p>
            <a:pPr defTabSz="914400">
              <a:lnSpc>
                <a:spcPct val="100000"/>
              </a:lnSpc>
            </a:pPr>
            <a:r>
              <a:rPr b="0" lang="fr-FR" sz="1800" spc="-1" strike="noStrike">
                <a:solidFill>
                  <a:srgbClr val="000000"/>
                </a:solidFill>
                <a:latin typeface="Arial"/>
                <a:ea typeface="DejaVu Sans"/>
              </a:rPr>
              <a:t>Pour acquérir un vélo d'occasion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Vous pouvez l'acheter dans une structure type ressourcerie, dans des ateliers vélos d’auto-réparation, sur une plateforme en ligne, dans une brocante ou vous pouvez utiliser un système de partage et de location de vélos.</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Un bon exemple : le programme français « vélo pour 10 ans »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Un vélo pour 10 ans » est un projet monté au sein de certains ateliers vélos. L'objectif est de permettre à tous les enfants d'avoir accès à un vélo grâce à un système de prêt longue durée, leur permettant de changer de vélo dès qu'il devient trop petit. Parallèlement, un cours de mécanique de base leur est proposé.</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CustomShape 1"/>
          <p:cNvSpPr/>
          <p:nvPr/>
        </p:nvSpPr>
        <p:spPr>
          <a:xfrm>
            <a:off x="360000" y="576000"/>
            <a:ext cx="11658240" cy="82260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Comment personnaliser un vélo d'occasion pour le rendre attractif ?</a:t>
            </a:r>
            <a:endParaRPr b="0" lang="en-US" sz="3000" spc="-1" strike="noStrike">
              <a:solidFill>
                <a:srgbClr val="000000"/>
              </a:solidFill>
              <a:latin typeface="Calibri"/>
            </a:endParaRPr>
          </a:p>
        </p:txBody>
      </p:sp>
      <p:sp>
        <p:nvSpPr>
          <p:cNvPr id="199" name="CustomShape 2"/>
          <p:cNvSpPr/>
          <p:nvPr/>
        </p:nvSpPr>
        <p:spPr>
          <a:xfrm>
            <a:off x="504000" y="1512000"/>
            <a:ext cx="11082240" cy="1919880"/>
          </a:xfrm>
          <a:prstGeom prst="rect">
            <a:avLst/>
          </a:prstGeom>
          <a:noFill/>
          <a:ln w="0">
            <a:noFill/>
          </a:ln>
        </p:spPr>
        <p:style>
          <a:lnRef idx="0"/>
          <a:fillRef idx="0"/>
          <a:effectRef idx="0"/>
          <a:fontRef idx="minor"/>
        </p:style>
        <p:txBody>
          <a:bodyPr lIns="0" rIns="0" tIns="0" bIns="0" anchor="t">
            <a:spAutoFit/>
          </a:bodyPr>
          <a:p>
            <a:pPr defTabSz="914400">
              <a:lnSpc>
                <a:spcPct val="100000"/>
              </a:lnSpc>
            </a:pPr>
            <a:r>
              <a:rPr b="0" lang="fr-FR" sz="1800" spc="-1" strike="noStrike">
                <a:solidFill>
                  <a:srgbClr val="000000"/>
                </a:solidFill>
                <a:latin typeface="Arial"/>
                <a:ea typeface="DejaVu Sans"/>
              </a:rPr>
              <a:t>Quelques idées de personnalisation pour votre vélo :</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Personnalisez les rayons de votre vélo avec des pailles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Changer la gaine du câble pour une gaine colorée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Peindre des parties du cadre avec du vernis à ongles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Recouvre le cadre avec de la chambre à air</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Personnaliser un cadre avec des autocollants</a:t>
            </a:r>
            <a:endParaRPr b="0" lang="en-US" sz="1800" spc="-1" strike="noStrike">
              <a:solidFill>
                <a:srgbClr val="000000"/>
              </a:solidFill>
              <a:latin typeface="Calibri"/>
            </a:endParaRPr>
          </a:p>
        </p:txBody>
      </p:sp>
      <p:pic>
        <p:nvPicPr>
          <p:cNvPr id="200" name="Image 199" descr=""/>
          <p:cNvPicPr/>
          <p:nvPr/>
        </p:nvPicPr>
        <p:blipFill>
          <a:blip r:embed="rId1"/>
          <a:stretch/>
        </p:blipFill>
        <p:spPr>
          <a:xfrm>
            <a:off x="6351480" y="1584000"/>
            <a:ext cx="5382720" cy="3587760"/>
          </a:xfrm>
          <a:prstGeom prst="rect">
            <a:avLst/>
          </a:prstGeom>
          <a:ln w="0">
            <a:noFill/>
          </a:ln>
        </p:spPr>
      </p:pic>
      <p:pic>
        <p:nvPicPr>
          <p:cNvPr id="201" name="Image 200" descr=""/>
          <p:cNvPicPr/>
          <p:nvPr/>
        </p:nvPicPr>
        <p:blipFill>
          <a:blip r:embed="rId2"/>
          <a:stretch/>
        </p:blipFill>
        <p:spPr>
          <a:xfrm>
            <a:off x="1883160" y="3536280"/>
            <a:ext cx="3443400" cy="25822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CustomShape 1"/>
          <p:cNvSpPr/>
          <p:nvPr/>
        </p:nvSpPr>
        <p:spPr>
          <a:xfrm>
            <a:off x="1224000" y="4806720"/>
            <a:ext cx="7770240" cy="10717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endParaRPr b="0" lang="fr-FR" sz="1800" spc="-1" strike="noStrike">
              <a:solidFill>
                <a:srgbClr val="000000"/>
              </a:solidFill>
              <a:latin typeface="Arial"/>
              <a:ea typeface="DejaVu Sans"/>
            </a:endParaRPr>
          </a:p>
        </p:txBody>
      </p:sp>
      <p:sp>
        <p:nvSpPr>
          <p:cNvPr id="99" name="CustomShape 2"/>
          <p:cNvSpPr/>
          <p:nvPr/>
        </p:nvSpPr>
        <p:spPr>
          <a:xfrm>
            <a:off x="792000" y="46476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GothamMedium"/>
              </a:rPr>
              <a:t>Table des matières </a:t>
            </a:r>
            <a:r>
              <a:rPr b="0" lang="fr-FR" sz="1800" spc="-1" strike="noStrike">
                <a:solidFill>
                  <a:srgbClr val="009cb3"/>
                </a:solidFill>
                <a:latin typeface="Arial"/>
                <a:ea typeface="GothamMedium"/>
              </a:rPr>
              <a:t> </a:t>
            </a:r>
            <a:endParaRPr b="0" lang="en-US" sz="1800" spc="-1" strike="noStrike">
              <a:solidFill>
                <a:srgbClr val="000000"/>
              </a:solidFill>
              <a:latin typeface="Calibri"/>
            </a:endParaRPr>
          </a:p>
        </p:txBody>
      </p:sp>
      <p:sp>
        <p:nvSpPr>
          <p:cNvPr id="100" name="CustomShape 3"/>
          <p:cNvSpPr/>
          <p:nvPr/>
        </p:nvSpPr>
        <p:spPr>
          <a:xfrm>
            <a:off x="936000" y="1368000"/>
            <a:ext cx="10290240" cy="2063880"/>
          </a:xfrm>
          <a:prstGeom prst="rect">
            <a:avLst/>
          </a:prstGeom>
          <a:noFill/>
          <a:ln w="0">
            <a:noFill/>
          </a:ln>
        </p:spPr>
        <p:style>
          <a:lnRef idx="0"/>
          <a:fillRef idx="0"/>
          <a:effectRef idx="0"/>
          <a:fontRef idx="minor"/>
        </p:style>
        <p:txBody>
          <a:bodyPr lIns="90000" rIns="90000" tIns="45000" bIns="45000" anchor="t">
            <a:spAutoFit/>
          </a:bodyPr>
          <a:p>
            <a:pPr defTabSz="914400">
              <a:lnSpc>
                <a:spcPct val="90000"/>
              </a:lnSpc>
            </a:pPr>
            <a:r>
              <a:rPr b="0" lang="fr-FR" sz="2400" spc="-1" strike="noStrike">
                <a:solidFill>
                  <a:srgbClr val="009cb3"/>
                </a:solidFill>
                <a:latin typeface="GothamMedium"/>
                <a:ea typeface="GothamMedium"/>
              </a:rPr>
              <a:t>Introduction  : diapositive 2</a:t>
            </a: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Réparer, réutiliser et recycler : diapositive 3</a:t>
            </a: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Réparation  : diapositive 5 à 17</a:t>
            </a: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Réutilisation : diapositives 18 à 24</a:t>
            </a: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Recyclage  : diapositives 25 et 26</a:t>
            </a: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Mission à faire : diapositives 27 à 29</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Immagine 3" descr=""/>
          <p:cNvPicPr/>
          <p:nvPr/>
        </p:nvPicPr>
        <p:blipFill>
          <a:blip r:embed="rId1"/>
          <a:stretch/>
        </p:blipFill>
        <p:spPr>
          <a:xfrm>
            <a:off x="0" y="0"/>
            <a:ext cx="12186000" cy="3330720"/>
          </a:xfrm>
          <a:prstGeom prst="rect">
            <a:avLst/>
          </a:prstGeom>
          <a:ln w="0">
            <a:noFill/>
          </a:ln>
        </p:spPr>
      </p:pic>
      <p:sp>
        <p:nvSpPr>
          <p:cNvPr id="203" name="CustomShape 1"/>
          <p:cNvSpPr/>
          <p:nvPr/>
        </p:nvSpPr>
        <p:spPr>
          <a:xfrm>
            <a:off x="9164880" y="6406920"/>
            <a:ext cx="2864520" cy="281880"/>
          </a:xfrm>
          <a:prstGeom prst="rect">
            <a:avLst/>
          </a:prstGeom>
          <a:noFill/>
          <a:ln w="0">
            <a:noFill/>
          </a:ln>
        </p:spPr>
        <p:style>
          <a:lnRef idx="0"/>
          <a:fillRef idx="0"/>
          <a:effectRef idx="0"/>
          <a:fontRef idx="minor"/>
        </p:style>
        <p:txBody>
          <a:bodyPr lIns="90000" rIns="90000" tIns="45000" bIns="45000" anchor="t">
            <a:spAutoFit/>
          </a:bodyPr>
          <a:p>
            <a:pPr algn="r" defTabSz="914400">
              <a:lnSpc>
                <a:spcPct val="90000"/>
              </a:lnSpc>
            </a:pPr>
            <a:r>
              <a:rPr b="0" lang="fr-FR" sz="1400" spc="-1" strike="noStrike">
                <a:solidFill>
                  <a:srgbClr val="ffffff"/>
                </a:solidFill>
                <a:latin typeface="GothamLight"/>
                <a:ea typeface="GothamLight"/>
              </a:rPr>
              <a:t>February, 2019</a:t>
            </a:r>
            <a:endParaRPr b="0" lang="en-US" sz="1400" spc="-1" strike="noStrike">
              <a:solidFill>
                <a:srgbClr val="000000"/>
              </a:solidFill>
              <a:latin typeface="Calibri"/>
            </a:endParaRPr>
          </a:p>
        </p:txBody>
      </p:sp>
      <p:pic>
        <p:nvPicPr>
          <p:cNvPr id="204" name="Immagine 2" descr=""/>
          <p:cNvPicPr/>
          <p:nvPr/>
        </p:nvPicPr>
        <p:blipFill>
          <a:blip r:embed="rId2"/>
          <a:stretch/>
        </p:blipFill>
        <p:spPr>
          <a:xfrm>
            <a:off x="467640" y="3521160"/>
            <a:ext cx="5344200" cy="391680"/>
          </a:xfrm>
          <a:prstGeom prst="rect">
            <a:avLst/>
          </a:prstGeom>
          <a:ln w="0">
            <a:noFill/>
          </a:ln>
        </p:spPr>
      </p:pic>
      <p:sp>
        <p:nvSpPr>
          <p:cNvPr id="205" name="CustomShape 2"/>
          <p:cNvSpPr/>
          <p:nvPr/>
        </p:nvSpPr>
        <p:spPr>
          <a:xfrm>
            <a:off x="745920" y="4687920"/>
            <a:ext cx="5344200" cy="267480"/>
          </a:xfrm>
          <a:prstGeom prst="rect">
            <a:avLst/>
          </a:prstGeom>
          <a:noFill/>
          <a:ln w="0">
            <a:noFill/>
          </a:ln>
        </p:spPr>
        <p:style>
          <a:lnRef idx="0"/>
          <a:fillRef idx="0"/>
          <a:effectRef idx="0"/>
          <a:fontRef idx="minor"/>
        </p:style>
        <p:txBody>
          <a:bodyPr lIns="90000" rIns="90000" tIns="45000" bIns="45000" anchor="t">
            <a:spAutoFit/>
          </a:bodyPr>
          <a:p>
            <a:pPr defTabSz="914400">
              <a:lnSpc>
                <a:spcPts val="1400"/>
              </a:lnSpc>
            </a:pPr>
            <a:r>
              <a:rPr b="0" lang="fr-FR" sz="2800" spc="-1" strike="noStrike" u="sng">
                <a:solidFill>
                  <a:srgbClr val="5f5f5f"/>
                </a:solidFill>
                <a:uFillTx/>
                <a:latin typeface="Calibri"/>
                <a:ea typeface="DejaVu Sans"/>
                <a:hlinkClick r:id="rId3"/>
              </a:rPr>
              <a:t>info@recycling.ibisprogetti.eu</a:t>
            </a:r>
            <a:endParaRPr b="0" lang="en-US" sz="2800" spc="-1" strike="noStrike">
              <a:solidFill>
                <a:srgbClr val="000000"/>
              </a:solidFill>
              <a:latin typeface="Calibri"/>
            </a:endParaRPr>
          </a:p>
        </p:txBody>
      </p:sp>
      <p:sp>
        <p:nvSpPr>
          <p:cNvPr id="206" name="CustomShape 3"/>
          <p:cNvSpPr/>
          <p:nvPr/>
        </p:nvSpPr>
        <p:spPr>
          <a:xfrm>
            <a:off x="745920" y="5306040"/>
            <a:ext cx="4734360" cy="267480"/>
          </a:xfrm>
          <a:prstGeom prst="rect">
            <a:avLst/>
          </a:prstGeom>
          <a:noFill/>
          <a:ln w="0">
            <a:noFill/>
          </a:ln>
        </p:spPr>
        <p:style>
          <a:lnRef idx="0"/>
          <a:fillRef idx="0"/>
          <a:effectRef idx="0"/>
          <a:fontRef idx="minor"/>
        </p:style>
        <p:txBody>
          <a:bodyPr lIns="90000" rIns="90000" tIns="45000" bIns="45000" anchor="t">
            <a:spAutoFit/>
          </a:bodyPr>
          <a:p>
            <a:pPr defTabSz="914400">
              <a:lnSpc>
                <a:spcPts val="1400"/>
              </a:lnSpc>
            </a:pPr>
            <a:r>
              <a:rPr b="0" lang="fr-FR" sz="2800" spc="-1" strike="noStrike" u="sng">
                <a:solidFill>
                  <a:srgbClr val="5f5f5f"/>
                </a:solidFill>
                <a:uFillTx/>
                <a:latin typeface="Calibri"/>
                <a:ea typeface="DejaVu Sans"/>
                <a:hlinkClick r:id="rId4"/>
              </a:rPr>
              <a:t>recycling.ibisprogetti.eu</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CustomShape 1"/>
          <p:cNvSpPr/>
          <p:nvPr/>
        </p:nvSpPr>
        <p:spPr>
          <a:xfrm>
            <a:off x="792000" y="1477800"/>
            <a:ext cx="10655640" cy="912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Première étape : Diagnostic / Réparation / Entretien et réparabilité de certaines pièces détachées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Deuxième étape : Don de vélo pour réutilisation ou upcycling</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Troisième étape : Jetez votre vélo dans une déchetterie pour le recyclage</a:t>
            </a:r>
            <a:endParaRPr b="0" lang="en-US" sz="1800" spc="-1" strike="noStrike">
              <a:solidFill>
                <a:srgbClr val="000000"/>
              </a:solidFill>
              <a:latin typeface="Calibri"/>
            </a:endParaRPr>
          </a:p>
        </p:txBody>
      </p:sp>
      <p:sp>
        <p:nvSpPr>
          <p:cNvPr id="102" name="CustomShape 2"/>
          <p:cNvSpPr/>
          <p:nvPr/>
        </p:nvSpPr>
        <p:spPr>
          <a:xfrm>
            <a:off x="1080000" y="576000"/>
            <a:ext cx="6618240" cy="38376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2800" spc="-1" strike="noStrike">
                <a:solidFill>
                  <a:srgbClr val="009cb3"/>
                </a:solidFill>
                <a:latin typeface="GothamMedium"/>
                <a:ea typeface="GothamMedium"/>
              </a:rPr>
              <a:t>Réparer, réutiliser et recycler</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1296000" y="2736000"/>
            <a:ext cx="8634240" cy="131580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2400" spc="-1" strike="noStrike">
                <a:solidFill>
                  <a:srgbClr val="009cb3"/>
                </a:solidFill>
                <a:latin typeface="GothamMedium"/>
                <a:ea typeface="GothamMedium"/>
              </a:rPr>
              <a:t>Première étape :</a:t>
            </a:r>
            <a:endParaRPr b="0" lang="en-US" sz="2400" spc="-1" strike="noStrike">
              <a:solidFill>
                <a:srgbClr val="000000"/>
              </a:solidFill>
              <a:latin typeface="Calibri"/>
            </a:endParaRPr>
          </a:p>
          <a:p>
            <a:pPr defTabSz="914400">
              <a:lnSpc>
                <a:spcPct val="90000"/>
              </a:lnSpc>
            </a:pPr>
            <a:endParaRPr b="0" lang="en-US" sz="2400" spc="-1" strike="noStrike">
              <a:solidFill>
                <a:srgbClr val="000000"/>
              </a:solidFill>
              <a:latin typeface="Calibri"/>
            </a:endParaRPr>
          </a:p>
          <a:p>
            <a:pPr defTabSz="914400">
              <a:lnSpc>
                <a:spcPct val="90000"/>
              </a:lnSpc>
            </a:pPr>
            <a:r>
              <a:rPr b="0" lang="fr-FR" sz="2400" spc="-1" strike="noStrike">
                <a:solidFill>
                  <a:srgbClr val="009cb3"/>
                </a:solidFill>
                <a:latin typeface="GothamMedium"/>
                <a:ea typeface="GothamMedium"/>
              </a:rPr>
              <a:t>Diagnostic / Réparation / Entretien et réparabilité de certaines pièces détachées</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CustomShape 1"/>
          <p:cNvSpPr/>
          <p:nvPr/>
        </p:nvSpPr>
        <p:spPr>
          <a:xfrm>
            <a:off x="504000" y="1440000"/>
            <a:ext cx="10794240" cy="3566160"/>
          </a:xfrm>
          <a:prstGeom prst="rect">
            <a:avLst/>
          </a:prstGeom>
          <a:noFill/>
          <a:ln w="0">
            <a:noFill/>
          </a:ln>
        </p:spPr>
        <p:style>
          <a:lnRef idx="0"/>
          <a:fillRef idx="0"/>
          <a:effectRef idx="0"/>
          <a:fontRef idx="minor"/>
        </p:style>
        <p:txBody>
          <a:bodyPr lIns="0" rIns="0" tIns="0" bIns="0" anchor="t">
            <a:spAutoFit/>
          </a:bodyPr>
          <a:p>
            <a:pPr defTabSz="914400">
              <a:lnSpc>
                <a:spcPct val="100000"/>
              </a:lnSpc>
            </a:pPr>
            <a:r>
              <a:rPr b="0" lang="fr-FR" sz="1800" spc="-1" strike="noStrike">
                <a:solidFill>
                  <a:srgbClr val="000000"/>
                </a:solidFill>
                <a:latin typeface="Arial"/>
                <a:ea typeface="DejaVu Sans"/>
              </a:rPr>
              <a:t>Qu'est-ce qui s'use progressivement et nécessite un changement régulier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Certaines parties du vélo s'usent plus rapidement que d'autres en raison du frottement métal sur métal, comme les maillons de la chaîne contre les dents des pignons et des plateaux. Le sable, la pluie, le sel sont aussi des éléments naturels qui usent les pièces du vélo (plastiques, métaux…).</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Il est donc important de vérifier l'usure de ces pièces, de les réparer si possible, en changeant une partie de la pièce (par exemple un plateau sur les trois plateaux) ou de changer la pièce entièrement.</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Pour vérifier l'usure, on dispose souvent d'indicateurs d'usure sur ses pièces spécifiques (par exemple l'indicateur d'usure des pneus).</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En complément, une fiche de diagnostic vélo.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Sur la diapositive suivante, la liste des pièces d'usure.</a:t>
            </a:r>
            <a:endParaRPr b="0" lang="en-US" sz="1800" spc="-1" strike="noStrike">
              <a:solidFill>
                <a:srgbClr val="000000"/>
              </a:solidFill>
              <a:latin typeface="Calibri"/>
            </a:endParaRPr>
          </a:p>
        </p:txBody>
      </p:sp>
      <p:sp>
        <p:nvSpPr>
          <p:cNvPr id="105" name="CustomShape 2"/>
          <p:cNvSpPr/>
          <p:nvPr/>
        </p:nvSpPr>
        <p:spPr>
          <a:xfrm>
            <a:off x="936000" y="504000"/>
            <a:ext cx="95756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Diagnostic et réparabilité des pièces détachées  </a:t>
            </a:r>
            <a:endParaRPr b="0" lang="en-US" sz="3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1008000" y="1872000"/>
            <a:ext cx="8923320" cy="14612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Pneus et jantes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Mâchoires et plaquettes de frein</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Câbles et gaines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Chaîne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Plateaux et pignons</a:t>
            </a:r>
            <a:endParaRPr b="0" lang="en-US" sz="1800" spc="-1" strike="noStrike">
              <a:solidFill>
                <a:srgbClr val="000000"/>
              </a:solidFill>
              <a:latin typeface="Calibri"/>
            </a:endParaRPr>
          </a:p>
        </p:txBody>
      </p:sp>
      <p:sp>
        <p:nvSpPr>
          <p:cNvPr id="107" name="CustomShape 2"/>
          <p:cNvSpPr/>
          <p:nvPr/>
        </p:nvSpPr>
        <p:spPr>
          <a:xfrm>
            <a:off x="92988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Liste des pièces d’usure </a:t>
            </a:r>
            <a:endParaRPr b="0" lang="en-US" sz="3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Image 107" descr=""/>
          <p:cNvPicPr/>
          <p:nvPr/>
        </p:nvPicPr>
        <p:blipFill>
          <a:blip r:embed="rId1"/>
          <a:stretch/>
        </p:blipFill>
        <p:spPr>
          <a:xfrm>
            <a:off x="6381360" y="576000"/>
            <a:ext cx="5709960" cy="4281120"/>
          </a:xfrm>
          <a:prstGeom prst="rect">
            <a:avLst/>
          </a:prstGeom>
          <a:ln w="0">
            <a:noFill/>
          </a:ln>
        </p:spPr>
      </p:pic>
      <p:sp>
        <p:nvSpPr>
          <p:cNvPr id="109" name="CustomShape 1"/>
          <p:cNvSpPr/>
          <p:nvPr/>
        </p:nvSpPr>
        <p:spPr>
          <a:xfrm>
            <a:off x="504000" y="1224000"/>
            <a:ext cx="5828040" cy="4753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Les différentes usures d'un pneu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Un pneu dont les tringles métalliques sont partiellement déchirées ou visibles.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Un pneu présentant un trou ou une fente de plus de 2 mm, soit dans la bande de roulement, soit dans les flancs.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Un pneu durci, fissuré par l'âge.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Un pneu est usé lorsque le motif n'est plus visible sur le dessus</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Conseils pour prolonger la durée de vie des pneus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Vérifiez que les plaquettes de frein ne touchent pas le pneu lors du freinage.</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Ne pas sur gonfler ou sous-gonfler les pneus</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Gonflez régulièrement vos pneus (la pression est notée sur le pneu)</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p:txBody>
      </p:sp>
      <p:sp>
        <p:nvSpPr>
          <p:cNvPr id="110" name="CustomShape 2"/>
          <p:cNvSpPr/>
          <p:nvPr/>
        </p:nvSpPr>
        <p:spPr>
          <a:xfrm>
            <a:off x="92988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Pneus</a:t>
            </a:r>
            <a:endParaRPr b="0" lang="en-US" sz="3000" spc="-1" strike="noStrike">
              <a:solidFill>
                <a:srgbClr val="000000"/>
              </a:solidFill>
              <a:latin typeface="Calibri"/>
            </a:endParaRPr>
          </a:p>
        </p:txBody>
      </p:sp>
      <p:sp>
        <p:nvSpPr>
          <p:cNvPr id="111" name="CustomShape 3"/>
          <p:cNvSpPr/>
          <p:nvPr/>
        </p:nvSpPr>
        <p:spPr>
          <a:xfrm>
            <a:off x="6624000" y="5040000"/>
            <a:ext cx="4964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Trame métallique clairement visible sur ce pneu</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Image 111" descr=""/>
          <p:cNvPicPr/>
          <p:nvPr/>
        </p:nvPicPr>
        <p:blipFill>
          <a:blip r:embed="rId1"/>
          <a:stretch/>
        </p:blipFill>
        <p:spPr>
          <a:xfrm>
            <a:off x="936000" y="1016640"/>
            <a:ext cx="4460040" cy="2506680"/>
          </a:xfrm>
          <a:prstGeom prst="rect">
            <a:avLst/>
          </a:prstGeom>
          <a:ln w="0">
            <a:noFill/>
          </a:ln>
        </p:spPr>
      </p:pic>
      <p:pic>
        <p:nvPicPr>
          <p:cNvPr id="113" name="Image 112" descr=""/>
          <p:cNvPicPr/>
          <p:nvPr/>
        </p:nvPicPr>
        <p:blipFill>
          <a:blip r:embed="rId2"/>
          <a:stretch/>
        </p:blipFill>
        <p:spPr>
          <a:xfrm>
            <a:off x="7920000" y="216000"/>
            <a:ext cx="2991960" cy="5323320"/>
          </a:xfrm>
          <a:prstGeom prst="rect">
            <a:avLst/>
          </a:prstGeom>
          <a:ln w="0">
            <a:noFill/>
          </a:ln>
        </p:spPr>
      </p:pic>
      <p:sp>
        <p:nvSpPr>
          <p:cNvPr id="114" name="CustomShape 1"/>
          <p:cNvSpPr/>
          <p:nvPr/>
        </p:nvSpPr>
        <p:spPr>
          <a:xfrm>
            <a:off x="929880" y="504000"/>
            <a:ext cx="8634240" cy="411120"/>
          </a:xfrm>
          <a:prstGeom prst="rect">
            <a:avLst/>
          </a:prstGeom>
          <a:noFill/>
          <a:ln w="0">
            <a:noFill/>
          </a:ln>
        </p:spPr>
        <p:style>
          <a:lnRef idx="0"/>
          <a:fillRef idx="0"/>
          <a:effectRef idx="0"/>
          <a:fontRef idx="minor"/>
        </p:style>
        <p:txBody>
          <a:bodyPr lIns="0" rIns="0" tIns="0" bIns="0" anchor="t">
            <a:spAutoFit/>
          </a:bodyPr>
          <a:p>
            <a:pPr defTabSz="914400">
              <a:lnSpc>
                <a:spcPct val="90000"/>
              </a:lnSpc>
            </a:pPr>
            <a:r>
              <a:rPr b="0" lang="fr-FR" sz="3000" spc="-1" strike="noStrike">
                <a:solidFill>
                  <a:srgbClr val="009cb3"/>
                </a:solidFill>
                <a:latin typeface="GothamMedium"/>
                <a:ea typeface="DejaVu Sans"/>
              </a:rPr>
              <a:t>Jantes</a:t>
            </a:r>
            <a:endParaRPr b="0" lang="en-US" sz="3000" spc="-1" strike="noStrike">
              <a:solidFill>
                <a:srgbClr val="000000"/>
              </a:solidFill>
              <a:latin typeface="Calibri"/>
            </a:endParaRPr>
          </a:p>
        </p:txBody>
      </p:sp>
      <p:sp>
        <p:nvSpPr>
          <p:cNvPr id="115" name="CustomShape 2"/>
          <p:cNvSpPr/>
          <p:nvPr/>
        </p:nvSpPr>
        <p:spPr>
          <a:xfrm>
            <a:off x="648000" y="4680000"/>
            <a:ext cx="5264640" cy="17355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Conseils pour prolonger la durée de vie des jantes :</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plaquettes de frein bien réglées sur la jante (pas sur le pneu)</a:t>
            </a:r>
            <a:endParaRPr b="0" lang="en-US" sz="1800" spc="-1" strike="noStrike">
              <a:solidFill>
                <a:srgbClr val="000000"/>
              </a:solidFill>
              <a:latin typeface="Calibri"/>
            </a:endParaRPr>
          </a:p>
          <a:p>
            <a:pPr defTabSz="914400">
              <a:lnSpc>
                <a:spcPct val="100000"/>
              </a:lnSpc>
            </a:pPr>
            <a:r>
              <a:rPr b="0" lang="fr-FR" sz="1800" spc="-1" strike="noStrike">
                <a:solidFill>
                  <a:srgbClr val="000000"/>
                </a:solidFill>
                <a:latin typeface="Arial"/>
                <a:ea typeface="DejaVu Sans"/>
              </a:rPr>
              <a:t>- nettoyez vos patins lorsqu'ils sont sales</a:t>
            </a:r>
            <a:endParaRPr b="0" lang="en-US" sz="1800" spc="-1" strike="noStrike">
              <a:solidFill>
                <a:srgbClr val="000000"/>
              </a:solidFill>
              <a:latin typeface="Calibri"/>
            </a:endParaRPr>
          </a:p>
          <a:p>
            <a:pPr defTabSz="914400">
              <a:lnSpc>
                <a:spcPct val="100000"/>
              </a:lnSpc>
            </a:pPr>
            <a:endParaRPr b="0" lang="en-US" sz="1800" spc="-1" strike="noStrike">
              <a:solidFill>
                <a:srgbClr val="000000"/>
              </a:solidFill>
              <a:latin typeface="Calibri"/>
            </a:endParaRPr>
          </a:p>
        </p:txBody>
      </p:sp>
      <p:sp>
        <p:nvSpPr>
          <p:cNvPr id="116" name="CustomShape 3"/>
          <p:cNvSpPr/>
          <p:nvPr/>
        </p:nvSpPr>
        <p:spPr>
          <a:xfrm>
            <a:off x="648000" y="3600000"/>
            <a:ext cx="4676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Il y a un indicateur d'usure sur certaines jantes : ici la ligne noire sur la jante</a:t>
            </a:r>
            <a:endParaRPr b="0" lang="en-US" sz="1800" spc="-1" strike="noStrike">
              <a:solidFill>
                <a:srgbClr val="000000"/>
              </a:solidFill>
              <a:latin typeface="Calibri"/>
            </a:endParaRPr>
          </a:p>
        </p:txBody>
      </p:sp>
      <p:sp>
        <p:nvSpPr>
          <p:cNvPr id="117" name="CustomShape 4"/>
          <p:cNvSpPr/>
          <p:nvPr/>
        </p:nvSpPr>
        <p:spPr>
          <a:xfrm>
            <a:off x="6768000" y="5544000"/>
            <a:ext cx="525204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pc="-1" strike="noStrike">
                <a:solidFill>
                  <a:srgbClr val="000000"/>
                </a:solidFill>
                <a:latin typeface="Arial"/>
                <a:ea typeface="DejaVu Sans"/>
              </a:rPr>
              <a:t>Les différentes usures d'une jante : fissurée ou bosselée.</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1364</TotalTime>
  <Application>Collabora_Office/23.05.2.2$Linux_X86_64 LibreOffice_project/22110b2036e37e868c9d06310588d90bbee63d69</Application>
  <AppVersion>15.0000</AppVersion>
  <Words>1790</Words>
  <Paragraphs>169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2019-02-15T06:26:37Z</dcterms:created>
  <dc:creator>Utente di Microsoft Office</dc:creator>
  <dc:description/>
  <dc:language>fr-FR</dc:language>
  <cp:lastModifiedBy>Pierre-Eric Letellier</cp:lastModifiedBy>
  <cp:lastPrinted>2019-02-15T15:20:44Z</cp:lastPrinted>
  <dcterms:modified xsi:type="dcterms:W3CDTF">2023-10-12T13:44:08Z</dcterms:modified>
  <cp:revision>128</cp:revision>
  <dc:subject/>
  <dc:title>Title of the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0</vt:bool>
  </property>
  <property fmtid="{D5CDD505-2E9C-101B-9397-08002B2CF9AE}" pid="4" name="LinksUpToDate">
    <vt:bool>0</vt:bool>
  </property>
  <property fmtid="{D5CDD505-2E9C-101B-9397-08002B2CF9AE}" pid="5" name="MMClips">
    <vt:r8>0</vt:r8>
  </property>
  <property fmtid="{D5CDD505-2E9C-101B-9397-08002B2CF9AE}" pid="6" name="Notes">
    <vt:r8>1</vt:r8>
  </property>
  <property fmtid="{D5CDD505-2E9C-101B-9397-08002B2CF9AE}" pid="7" name="PresentationFormat">
    <vt:lpwstr>Grand écran</vt:lpwstr>
  </property>
  <property fmtid="{D5CDD505-2E9C-101B-9397-08002B2CF9AE}" pid="8" name="ScaleCrop">
    <vt:bool>0</vt:bool>
  </property>
  <property fmtid="{D5CDD505-2E9C-101B-9397-08002B2CF9AE}" pid="9" name="ShareDoc">
    <vt:bool>0</vt:bool>
  </property>
  <property fmtid="{D5CDD505-2E9C-101B-9397-08002B2CF9AE}" pid="10" name="Slides">
    <vt:r8>30</vt:r8>
  </property>
</Properties>
</file>